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9" r:id="rId4"/>
    <p:sldId id="260" r:id="rId5"/>
    <p:sldId id="262" r:id="rId6"/>
    <p:sldId id="263" r:id="rId7"/>
    <p:sldId id="264" r:id="rId8"/>
    <p:sldId id="265" r:id="rId9"/>
    <p:sldId id="266" r:id="rId10"/>
    <p:sldId id="267" r:id="rId11"/>
    <p:sldId id="268" r:id="rId12"/>
    <p:sldId id="269" r:id="rId13"/>
    <p:sldId id="270" r:id="rId14"/>
    <p:sldId id="273"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705" y="5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3004C0-3AD5-4007-BBC6-C8F8DB1D2908}" type="datetimeFigureOut">
              <a:rPr lang="en-US" smtClean="0"/>
              <a:t>8/31/2018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485832-03CD-4711-A0BF-9D43FFFE09A5}" type="slidenum">
              <a:rPr lang="en-US" smtClean="0"/>
              <a:t>‹#›</a:t>
            </a:fld>
            <a:endParaRPr lang="en-US"/>
          </a:p>
        </p:txBody>
      </p:sp>
    </p:spTree>
    <p:extLst>
      <p:ext uri="{BB962C8B-B14F-4D97-AF65-F5344CB8AC3E}">
        <p14:creationId xmlns:p14="http://schemas.microsoft.com/office/powerpoint/2010/main" val="1205914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results are based upon research from previous collaborative</a:t>
            </a:r>
            <a:r>
              <a:rPr lang="en-US" baseline="0" dirty="0"/>
              <a:t> agreements between NIMR and Applied Climatologists, Inc.  We have submitted a manuscript to the </a:t>
            </a:r>
            <a:r>
              <a:rPr lang="en-US" i="1" baseline="0" dirty="0"/>
              <a:t>International Journal of Climatology</a:t>
            </a:r>
            <a:r>
              <a:rPr lang="en-US" i="0" baseline="0" dirty="0"/>
              <a:t> which outlines these results.</a:t>
            </a:r>
            <a:endParaRPr lang="en-US" dirty="0"/>
          </a:p>
        </p:txBody>
      </p:sp>
      <p:sp>
        <p:nvSpPr>
          <p:cNvPr id="4" name="Slide Number Placeholder 3"/>
          <p:cNvSpPr>
            <a:spLocks noGrp="1"/>
          </p:cNvSpPr>
          <p:nvPr>
            <p:ph type="sldNum" sz="quarter" idx="10"/>
          </p:nvPr>
        </p:nvSpPr>
        <p:spPr/>
        <p:txBody>
          <a:bodyPr/>
          <a:lstStyle/>
          <a:p>
            <a:fld id="{C2E10689-F18D-4610-ADDE-5987C1B15C18}" type="slidenum">
              <a:rPr lang="en-US" smtClean="0"/>
              <a:t>4</a:t>
            </a:fld>
            <a:endParaRPr lang="en-US"/>
          </a:p>
        </p:txBody>
      </p:sp>
    </p:spTree>
    <p:extLst>
      <p:ext uri="{BB962C8B-B14F-4D97-AF65-F5344CB8AC3E}">
        <p14:creationId xmlns:p14="http://schemas.microsoft.com/office/powerpoint/2010/main" val="3759978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Scenarios were provided directly by NIMR.</a:t>
            </a:r>
          </a:p>
        </p:txBody>
      </p:sp>
      <p:sp>
        <p:nvSpPr>
          <p:cNvPr id="4" name="Slide Number Placeholder 3"/>
          <p:cNvSpPr>
            <a:spLocks noGrp="1"/>
          </p:cNvSpPr>
          <p:nvPr>
            <p:ph type="sldNum" sz="quarter" idx="10"/>
          </p:nvPr>
        </p:nvSpPr>
        <p:spPr/>
        <p:txBody>
          <a:bodyPr/>
          <a:lstStyle/>
          <a:p>
            <a:fld id="{C2E10689-F18D-4610-ADDE-5987C1B15C18}" type="slidenum">
              <a:rPr lang="en-US" smtClean="0"/>
              <a:t>5</a:t>
            </a:fld>
            <a:endParaRPr lang="en-US"/>
          </a:p>
        </p:txBody>
      </p:sp>
    </p:spTree>
    <p:extLst>
      <p:ext uri="{BB962C8B-B14F-4D97-AF65-F5344CB8AC3E}">
        <p14:creationId xmlns:p14="http://schemas.microsoft.com/office/powerpoint/2010/main" val="1989037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Considering</a:t>
            </a:r>
            <a:r>
              <a:rPr lang="en-US" baseline="0" dirty="0"/>
              <a:t> that the scenarios underestimate the oppressive air mass frequencies for the historical period of 2006-2012 and overestimate the DM air mass in </a:t>
            </a:r>
            <a:r>
              <a:rPr lang="en-US" baseline="0" dirty="0" err="1"/>
              <a:t>Daegu</a:t>
            </a:r>
            <a:r>
              <a:rPr lang="en-US" baseline="0" dirty="0"/>
              <a:t> and Seoul, it is tempting to say that the future scenario estimates might be conservative because of the overestimation of DM.  However, we have no way to prove that, so it is probably best to just say that the impact on future scenario estimates is unknown.</a:t>
            </a:r>
            <a:endParaRPr lang="en-US" dirty="0"/>
          </a:p>
        </p:txBody>
      </p:sp>
      <p:sp>
        <p:nvSpPr>
          <p:cNvPr id="4" name="Slide Number Placeholder 3"/>
          <p:cNvSpPr>
            <a:spLocks noGrp="1"/>
          </p:cNvSpPr>
          <p:nvPr>
            <p:ph type="sldNum" sz="quarter" idx="10"/>
          </p:nvPr>
        </p:nvSpPr>
        <p:spPr/>
        <p:txBody>
          <a:bodyPr/>
          <a:lstStyle/>
          <a:p>
            <a:fld id="{C2E10689-F18D-4610-ADDE-5987C1B15C18}" type="slidenum">
              <a:rPr lang="en-US" smtClean="0"/>
              <a:t>6</a:t>
            </a:fld>
            <a:endParaRPr lang="en-US"/>
          </a:p>
        </p:txBody>
      </p:sp>
    </p:spTree>
    <p:extLst>
      <p:ext uri="{BB962C8B-B14F-4D97-AF65-F5344CB8AC3E}">
        <p14:creationId xmlns:p14="http://schemas.microsoft.com/office/powerpoint/2010/main" val="3684170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A6DEDD13-93CA-4DD4-8E3F-F64BFCD6A89C}" type="datetimeFigureOut">
              <a:rPr lang="en-US" smtClean="0"/>
              <a:t>8/31/2018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214C500-F616-44DB-A252-92A6B854DCC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DEDD13-93CA-4DD4-8E3F-F64BFCD6A89C}" type="datetimeFigureOut">
              <a:rPr lang="en-US" smtClean="0"/>
              <a:t>8/31/2018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DEDD13-93CA-4DD4-8E3F-F64BFCD6A89C}" type="datetimeFigureOut">
              <a:rPr lang="en-US" smtClean="0"/>
              <a:t>8/31/2018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DEDD13-93CA-4DD4-8E3F-F64BFCD6A89C}" type="datetimeFigureOut">
              <a:rPr lang="en-US" smtClean="0"/>
              <a:t>8/31/2018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6DEDD13-93CA-4DD4-8E3F-F64BFCD6A89C}" type="datetimeFigureOut">
              <a:rPr lang="en-US" smtClean="0"/>
              <a:t>8/31/2018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214C500-F616-44DB-A252-92A6B854DCC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6DEDD13-93CA-4DD4-8E3F-F64BFCD6A89C}" type="datetimeFigureOut">
              <a:rPr lang="en-US" smtClean="0"/>
              <a:t>8/31/2018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6DEDD13-93CA-4DD4-8E3F-F64BFCD6A89C}" type="datetimeFigureOut">
              <a:rPr lang="en-US" smtClean="0"/>
              <a:t>8/31/2018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6DEDD13-93CA-4DD4-8E3F-F64BFCD6A89C}" type="datetimeFigureOut">
              <a:rPr lang="en-US" smtClean="0"/>
              <a:t>8/31/2018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EDD13-93CA-4DD4-8E3F-F64BFCD6A89C}" type="datetimeFigureOut">
              <a:rPr lang="en-US" smtClean="0"/>
              <a:t>8/31/2018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6DEDD13-93CA-4DD4-8E3F-F64BFCD6A89C}" type="datetimeFigureOut">
              <a:rPr lang="en-US" smtClean="0"/>
              <a:t>8/31/2018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6DEDD13-93CA-4DD4-8E3F-F64BFCD6A89C}" type="datetimeFigureOut">
              <a:rPr lang="en-US" smtClean="0"/>
              <a:t>8/31/2018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4C500-F616-44DB-A252-92A6B854DCC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6DEDD13-93CA-4DD4-8E3F-F64BFCD6A89C}" type="datetimeFigureOut">
              <a:rPr lang="en-US" smtClean="0"/>
              <a:t>8/31/2018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214C500-F616-44DB-A252-92A6B854DCC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914400"/>
            <a:ext cx="8229600" cy="1676400"/>
          </a:xfrm>
        </p:spPr>
        <p:txBody>
          <a:bodyPr>
            <a:noAutofit/>
          </a:bodyPr>
          <a:lstStyle/>
          <a:p>
            <a:r>
              <a:rPr lang="en-US" sz="3600" dirty="0">
                <a:solidFill>
                  <a:schemeClr val="accent1"/>
                </a:solidFill>
                <a:latin typeface="Calibri" panose="020F0502020204030204" pitchFamily="34" charset="0"/>
              </a:rPr>
              <a:t>EVALUATING CLIMATE CHANGE IMPACTS ON HUMAN MORTALITY IN KOREAN CITIES: CHALLENGES AND FINDINGS</a:t>
            </a:r>
          </a:p>
        </p:txBody>
      </p:sp>
      <p:sp>
        <p:nvSpPr>
          <p:cNvPr id="3" name="Subtitle 2"/>
          <p:cNvSpPr>
            <a:spLocks noGrp="1"/>
          </p:cNvSpPr>
          <p:nvPr>
            <p:ph type="subTitle" idx="1"/>
          </p:nvPr>
        </p:nvSpPr>
        <p:spPr>
          <a:xfrm>
            <a:off x="1371600" y="2971800"/>
            <a:ext cx="6400800" cy="2112498"/>
          </a:xfrm>
        </p:spPr>
        <p:txBody>
          <a:bodyPr>
            <a:noAutofit/>
          </a:bodyPr>
          <a:lstStyle/>
          <a:p>
            <a:r>
              <a:rPr lang="en-US" sz="1600" b="1" dirty="0">
                <a:solidFill>
                  <a:schemeClr val="bg1"/>
                </a:solidFill>
                <a:latin typeface="Calibri" panose="020F0502020204030204" pitchFamily="34" charset="0"/>
              </a:rPr>
              <a:t>Laurence Kalkstein</a:t>
            </a:r>
          </a:p>
          <a:p>
            <a:r>
              <a:rPr lang="en-US" sz="1600" b="1" dirty="0">
                <a:solidFill>
                  <a:schemeClr val="bg1"/>
                </a:solidFill>
                <a:latin typeface="Calibri" panose="020F0502020204030204" pitchFamily="34" charset="0"/>
              </a:rPr>
              <a:t>Department of Public Health Sciences</a:t>
            </a:r>
          </a:p>
          <a:p>
            <a:r>
              <a:rPr lang="en-US" sz="1600" b="1" dirty="0">
                <a:solidFill>
                  <a:schemeClr val="bg1"/>
                </a:solidFill>
                <a:latin typeface="Calibri" panose="020F0502020204030204" pitchFamily="34" charset="0"/>
              </a:rPr>
              <a:t>Miller School of Medicine</a:t>
            </a:r>
          </a:p>
          <a:p>
            <a:r>
              <a:rPr lang="en-US" sz="1600" b="1" dirty="0">
                <a:solidFill>
                  <a:schemeClr val="bg1"/>
                </a:solidFill>
                <a:latin typeface="Calibri" panose="020F0502020204030204" pitchFamily="34" charset="0"/>
              </a:rPr>
              <a:t>University of Miami</a:t>
            </a:r>
          </a:p>
          <a:p>
            <a:endParaRPr lang="en-US" sz="1600" b="1" dirty="0">
              <a:solidFill>
                <a:schemeClr val="bg1"/>
              </a:solidFill>
              <a:latin typeface="Calibri" panose="020F0502020204030204" pitchFamily="34" charset="0"/>
            </a:endParaRPr>
          </a:p>
          <a:p>
            <a:r>
              <a:rPr lang="en-US" sz="1600" b="1" dirty="0" err="1">
                <a:solidFill>
                  <a:schemeClr val="bg1"/>
                </a:solidFill>
                <a:latin typeface="Calibri" panose="020F0502020204030204" pitchFamily="34" charset="0"/>
              </a:rPr>
              <a:t>Kyu</a:t>
            </a:r>
            <a:r>
              <a:rPr lang="en-US" sz="1600" b="1" dirty="0">
                <a:solidFill>
                  <a:schemeClr val="bg1"/>
                </a:solidFill>
                <a:latin typeface="Calibri" panose="020F0502020204030204" pitchFamily="34" charset="0"/>
              </a:rPr>
              <a:t> Rang Kim, Jin Ah Kim, and </a:t>
            </a:r>
            <a:r>
              <a:rPr lang="en-US" sz="1600" b="1" dirty="0" err="1">
                <a:solidFill>
                  <a:schemeClr val="bg1"/>
                </a:solidFill>
                <a:latin typeface="Calibri" panose="020F0502020204030204" pitchFamily="34" charset="0"/>
              </a:rPr>
              <a:t>Ji</a:t>
            </a:r>
            <a:r>
              <a:rPr lang="en-US" sz="1600" b="1" dirty="0">
                <a:solidFill>
                  <a:schemeClr val="bg1"/>
                </a:solidFill>
                <a:latin typeface="Calibri" panose="020F0502020204030204" pitchFamily="34" charset="0"/>
              </a:rPr>
              <a:t> Sun Lee</a:t>
            </a:r>
          </a:p>
          <a:p>
            <a:r>
              <a:rPr lang="en-US" sz="1600" b="1" dirty="0">
                <a:solidFill>
                  <a:schemeClr val="bg1"/>
                </a:solidFill>
                <a:latin typeface="Calibri" panose="020F0502020204030204" pitchFamily="34" charset="0"/>
              </a:rPr>
              <a:t>National Institute </a:t>
            </a:r>
            <a:r>
              <a:rPr lang="en-US" sz="1600" b="1">
                <a:solidFill>
                  <a:schemeClr val="bg1"/>
                </a:solidFill>
                <a:latin typeface="Calibri" panose="020F0502020204030204" pitchFamily="34" charset="0"/>
              </a:rPr>
              <a:t>of Meteorological </a:t>
            </a:r>
            <a:r>
              <a:rPr lang="en-US" sz="1600" b="1" dirty="0">
                <a:solidFill>
                  <a:schemeClr val="bg1"/>
                </a:solidFill>
                <a:latin typeface="Calibri" panose="020F0502020204030204" pitchFamily="34" charset="0"/>
              </a:rPr>
              <a:t>Research</a:t>
            </a:r>
          </a:p>
          <a:p>
            <a:r>
              <a:rPr lang="en-US" sz="1600" b="1" dirty="0">
                <a:solidFill>
                  <a:schemeClr val="bg1"/>
                </a:solidFill>
                <a:latin typeface="Calibri" panose="020F0502020204030204" pitchFamily="34" charset="0"/>
              </a:rPr>
              <a:t>Korea  Meteorological Administration</a:t>
            </a:r>
          </a:p>
          <a:p>
            <a:endParaRPr lang="en-US" sz="1600" b="1" dirty="0">
              <a:solidFill>
                <a:schemeClr val="bg1"/>
              </a:solidFill>
              <a:latin typeface="Calibri" panose="020F0502020204030204" pitchFamily="34" charset="0"/>
            </a:endParaRPr>
          </a:p>
          <a:p>
            <a:r>
              <a:rPr lang="en-US" sz="1600" b="1" dirty="0">
                <a:solidFill>
                  <a:schemeClr val="bg1"/>
                </a:solidFill>
                <a:latin typeface="Calibri" panose="020F0502020204030204" pitchFamily="34" charset="0"/>
              </a:rPr>
              <a:t>Scott Sheridan and Cameron Lee</a:t>
            </a:r>
          </a:p>
          <a:p>
            <a:r>
              <a:rPr lang="en-US" sz="1600" b="1" dirty="0">
                <a:solidFill>
                  <a:schemeClr val="bg1"/>
                </a:solidFill>
                <a:latin typeface="Calibri" panose="020F0502020204030204" pitchFamily="34" charset="0"/>
              </a:rPr>
              <a:t>Department of Geography</a:t>
            </a:r>
          </a:p>
          <a:p>
            <a:r>
              <a:rPr lang="en-US" sz="1600" b="1" dirty="0">
                <a:solidFill>
                  <a:schemeClr val="bg1"/>
                </a:solidFill>
                <a:latin typeface="Calibri" panose="020F0502020204030204" pitchFamily="34" charset="0"/>
              </a:rPr>
              <a:t>Kent State University</a:t>
            </a:r>
          </a:p>
        </p:txBody>
      </p:sp>
    </p:spTree>
    <p:extLst>
      <p:ext uri="{BB962C8B-B14F-4D97-AF65-F5344CB8AC3E}">
        <p14:creationId xmlns:p14="http://schemas.microsoft.com/office/powerpoint/2010/main" val="897870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a:effectLst>
                  <a:outerShdw blurRad="38100" dist="38100" dir="2700000" algn="tl">
                    <a:srgbClr val="000000">
                      <a:alpha val="43137"/>
                    </a:srgbClr>
                  </a:outerShdw>
                </a:effectLst>
              </a:rPr>
              <a:t>RCP 2.6 and 8.5 Results: Seoul</a:t>
            </a:r>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066801"/>
            <a:ext cx="77724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017592"/>
            <a:ext cx="77724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6420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200" dirty="0">
                <a:effectLst>
                  <a:outerShdw blurRad="38100" dist="38100" dir="2700000" algn="tl">
                    <a:srgbClr val="000000">
                      <a:alpha val="43137"/>
                    </a:srgbClr>
                  </a:outerShdw>
                </a:effectLst>
              </a:rPr>
              <a:t>MT, MT+, MT++ Modeled Frequencies Through the Decades: Seoul</a:t>
            </a: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14563" y="1676401"/>
            <a:ext cx="4714875"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563" y="3962400"/>
            <a:ext cx="4714875"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5870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200" dirty="0">
                <a:effectLst>
                  <a:outerShdw blurRad="38100" dist="38100" dir="2700000" algn="tl">
                    <a:srgbClr val="000000">
                      <a:alpha val="43137"/>
                    </a:srgbClr>
                  </a:outerShdw>
                </a:effectLst>
              </a:rPr>
              <a:t>Consecutive Day Runs of Offensive Air Masses</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7817" y="1143000"/>
            <a:ext cx="5328366" cy="2667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9763" y="3886200"/>
            <a:ext cx="5322887"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9004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outerShdw blurRad="38100" dist="38100" dir="2700000" algn="tl">
                    <a:srgbClr val="000000">
                      <a:alpha val="43137"/>
                    </a:srgbClr>
                  </a:outerShdw>
                </a:effectLst>
              </a:rPr>
              <a:t>Mortality Projections for Seoul</a:t>
            </a:r>
          </a:p>
        </p:txBody>
      </p:sp>
      <p:sp>
        <p:nvSpPr>
          <p:cNvPr id="3" name="Content Placeholder 2"/>
          <p:cNvSpPr>
            <a:spLocks noGrp="1"/>
          </p:cNvSpPr>
          <p:nvPr>
            <p:ph idx="1"/>
          </p:nvPr>
        </p:nvSpPr>
        <p:spPr/>
        <p:txBody>
          <a:bodyPr/>
          <a:lstStyle/>
          <a:p>
            <a:r>
              <a:rPr lang="en-US" dirty="0">
                <a:solidFill>
                  <a:schemeClr val="bg1"/>
                </a:solidFill>
                <a:latin typeface="Calibri" panose="020F0502020204030204" pitchFamily="34" charset="0"/>
              </a:rPr>
              <a:t>Daily mortality rates per 100,000 calculated from April-October, 1991-2012.</a:t>
            </a:r>
          </a:p>
          <a:p>
            <a:r>
              <a:rPr lang="en-US" dirty="0">
                <a:solidFill>
                  <a:schemeClr val="bg1"/>
                </a:solidFill>
                <a:latin typeface="Calibri" panose="020F0502020204030204" pitchFamily="34" charset="0"/>
              </a:rPr>
              <a:t>Temporal trends in these rates established; anomalous rates developed for each day.</a:t>
            </a:r>
          </a:p>
          <a:p>
            <a:r>
              <a:rPr lang="en-US" dirty="0">
                <a:solidFill>
                  <a:schemeClr val="bg1"/>
                </a:solidFill>
                <a:latin typeface="Calibri" panose="020F0502020204030204" pitchFamily="34" charset="0"/>
              </a:rPr>
              <a:t>Further adjustments are made to account for higher mortality rates and variability near start of the period.  An adjustment was made as well to account for the seasonal cycle in mortality.</a:t>
            </a:r>
          </a:p>
          <a:p>
            <a:r>
              <a:rPr lang="en-US" dirty="0">
                <a:solidFill>
                  <a:schemeClr val="bg1"/>
                </a:solidFill>
                <a:latin typeface="Calibri" panose="020F0502020204030204" pitchFamily="34" charset="0"/>
              </a:rPr>
              <a:t>Mortality values calculated for three age groups; only total will be presented here.</a:t>
            </a:r>
          </a:p>
        </p:txBody>
      </p:sp>
    </p:spTree>
    <p:extLst>
      <p:ext uri="{BB962C8B-B14F-4D97-AF65-F5344CB8AC3E}">
        <p14:creationId xmlns:p14="http://schemas.microsoft.com/office/powerpoint/2010/main" val="71295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effectLst>
                  <a:outerShdw blurRad="38100" dist="38100" dir="2700000" algn="tl">
                    <a:srgbClr val="000000">
                      <a:alpha val="43137"/>
                    </a:srgbClr>
                  </a:outerShdw>
                </a:effectLst>
              </a:rPr>
              <a:t>Mean Annual Heat Related Mortality by Decade With and Without Population Adjustment</a:t>
            </a: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3600" y="1600201"/>
            <a:ext cx="4953000" cy="266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1" y="4231480"/>
            <a:ext cx="4953000" cy="255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8600" y="2971800"/>
            <a:ext cx="1752600" cy="1107996"/>
          </a:xfrm>
          <a:prstGeom prst="rect">
            <a:avLst/>
          </a:prstGeom>
          <a:noFill/>
        </p:spPr>
        <p:txBody>
          <a:bodyPr wrap="square" rtlCol="0">
            <a:spAutoFit/>
          </a:bodyPr>
          <a:lstStyle/>
          <a:p>
            <a:r>
              <a:rPr lang="en-US" sz="1100" dirty="0">
                <a:solidFill>
                  <a:schemeClr val="bg1"/>
                </a:solidFill>
                <a:latin typeface="Calibri" panose="020F0502020204030204" pitchFamily="34" charset="0"/>
              </a:rPr>
              <a:t>Values increase irregularly through the period.  Projected population growth might triple heat related mortality by mid-century.</a:t>
            </a:r>
          </a:p>
        </p:txBody>
      </p:sp>
    </p:spTree>
    <p:extLst>
      <p:ext uri="{BB962C8B-B14F-4D97-AF65-F5344CB8AC3E}">
        <p14:creationId xmlns:p14="http://schemas.microsoft.com/office/powerpoint/2010/main" val="2951835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Concluding Remarks</a:t>
            </a:r>
          </a:p>
        </p:txBody>
      </p:sp>
      <p:sp>
        <p:nvSpPr>
          <p:cNvPr id="3" name="Content Placeholder 2"/>
          <p:cNvSpPr>
            <a:spLocks noGrp="1"/>
          </p:cNvSpPr>
          <p:nvPr>
            <p:ph idx="1"/>
          </p:nvPr>
        </p:nvSpPr>
        <p:spPr/>
        <p:txBody>
          <a:bodyPr>
            <a:normAutofit fontScale="92500"/>
          </a:bodyPr>
          <a:lstStyle/>
          <a:p>
            <a:r>
              <a:rPr lang="en-US" dirty="0">
                <a:solidFill>
                  <a:schemeClr val="bg1"/>
                </a:solidFill>
                <a:latin typeface="Calibri" panose="020F0502020204030204" pitchFamily="34" charset="0"/>
              </a:rPr>
              <a:t>Procedures using circulation patterns for reanalysis, historical GCM, and projected GCM data can help increase SSC classification veracity for later decades.</a:t>
            </a:r>
          </a:p>
          <a:p>
            <a:r>
              <a:rPr lang="en-US" dirty="0">
                <a:solidFill>
                  <a:schemeClr val="bg1"/>
                </a:solidFill>
                <a:latin typeface="Calibri" panose="020F0502020204030204" pitchFamily="34" charset="0"/>
              </a:rPr>
              <a:t>Offensive air mass frequencies and multi-day episodes are estimated to increase, </a:t>
            </a:r>
            <a:r>
              <a:rPr lang="en-US">
                <a:solidFill>
                  <a:schemeClr val="bg1"/>
                </a:solidFill>
                <a:latin typeface="Calibri" panose="020F0502020204030204" pitchFamily="34" charset="0"/>
              </a:rPr>
              <a:t>and more </a:t>
            </a:r>
            <a:r>
              <a:rPr lang="en-US" dirty="0">
                <a:solidFill>
                  <a:schemeClr val="bg1"/>
                </a:solidFill>
                <a:latin typeface="Calibri" panose="020F0502020204030204" pitchFamily="34" charset="0"/>
              </a:rPr>
              <a:t>dramatically for business as usual scenario.</a:t>
            </a:r>
          </a:p>
          <a:p>
            <a:r>
              <a:rPr lang="en-US" dirty="0">
                <a:solidFill>
                  <a:schemeClr val="bg1"/>
                </a:solidFill>
                <a:latin typeface="Calibri" panose="020F0502020204030204" pitchFamily="34" charset="0"/>
              </a:rPr>
              <a:t>Heat-related mortality estimated to rise, and changes in demographics may greatly exacerbate increase.</a:t>
            </a:r>
          </a:p>
          <a:p>
            <a:r>
              <a:rPr lang="en-US" dirty="0">
                <a:solidFill>
                  <a:schemeClr val="bg1"/>
                </a:solidFill>
                <a:latin typeface="Calibri" panose="020F0502020204030204" pitchFamily="34" charset="0"/>
              </a:rPr>
              <a:t>Caveats: did not account for potential improvements in public awareness and intervention procedures, nor for acclimatization.  </a:t>
            </a:r>
          </a:p>
        </p:txBody>
      </p:sp>
    </p:spTree>
    <p:extLst>
      <p:ext uri="{BB962C8B-B14F-4D97-AF65-F5344CB8AC3E}">
        <p14:creationId xmlns:p14="http://schemas.microsoft.com/office/powerpoint/2010/main" val="39481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Goals</a:t>
            </a:r>
          </a:p>
        </p:txBody>
      </p:sp>
      <p:sp>
        <p:nvSpPr>
          <p:cNvPr id="3" name="Content Placeholder 2"/>
          <p:cNvSpPr>
            <a:spLocks noGrp="1"/>
          </p:cNvSpPr>
          <p:nvPr>
            <p:ph idx="1"/>
          </p:nvPr>
        </p:nvSpPr>
        <p:spPr/>
        <p:txBody>
          <a:bodyPr/>
          <a:lstStyle/>
          <a:p>
            <a:r>
              <a:rPr lang="en-US" dirty="0">
                <a:solidFill>
                  <a:schemeClr val="bg1"/>
                </a:solidFill>
                <a:latin typeface="Calibri" panose="020F0502020204030204" pitchFamily="34" charset="0"/>
              </a:rPr>
              <a:t>Determine changes in excessive heat episodes (EHEs) that are expected to occur in Seoul using selected climate change models and emissions scenarios.</a:t>
            </a:r>
          </a:p>
          <a:p>
            <a:r>
              <a:rPr lang="en-US" dirty="0">
                <a:solidFill>
                  <a:schemeClr val="bg1"/>
                </a:solidFill>
                <a:latin typeface="Calibri" panose="020F0502020204030204" pitchFamily="34" charset="0"/>
              </a:rPr>
              <a:t>Estimate increases in heat-related mortality over decadal periods in the 21</a:t>
            </a:r>
            <a:r>
              <a:rPr lang="en-US" baseline="30000" dirty="0">
                <a:solidFill>
                  <a:schemeClr val="bg1"/>
                </a:solidFill>
                <a:latin typeface="Calibri" panose="020F0502020204030204" pitchFamily="34" charset="0"/>
              </a:rPr>
              <a:t>st</a:t>
            </a:r>
            <a:r>
              <a:rPr lang="en-US" dirty="0">
                <a:solidFill>
                  <a:schemeClr val="bg1"/>
                </a:solidFill>
                <a:latin typeface="Calibri" panose="020F0502020204030204" pitchFamily="34" charset="0"/>
              </a:rPr>
              <a:t> century.</a:t>
            </a:r>
          </a:p>
          <a:p>
            <a:r>
              <a:rPr lang="en-US" dirty="0">
                <a:solidFill>
                  <a:schemeClr val="bg1"/>
                </a:solidFill>
                <a:latin typeface="Calibri" panose="020F0502020204030204" pitchFamily="34" charset="0"/>
              </a:rPr>
              <a:t>Point out challenges that created need to re-develop the evaluation from study we did last year.</a:t>
            </a:r>
          </a:p>
        </p:txBody>
      </p:sp>
    </p:spTree>
    <p:extLst>
      <p:ext uri="{BB962C8B-B14F-4D97-AF65-F5344CB8AC3E}">
        <p14:creationId xmlns:p14="http://schemas.microsoft.com/office/powerpoint/2010/main" val="4096817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pPr eaLnBrk="1" hangingPunct="1"/>
            <a:r>
              <a:rPr lang="en-US" altLang="ko-KR" b="1" dirty="0">
                <a:ea typeface="Gulim" pitchFamily="34" charset="-127"/>
              </a:rPr>
              <a:t>Largest Cities in Korea</a:t>
            </a:r>
            <a:br>
              <a:rPr lang="en-US" altLang="ko-KR" b="1" dirty="0">
                <a:ea typeface="Gulim" pitchFamily="34" charset="-127"/>
              </a:rPr>
            </a:br>
            <a:r>
              <a:rPr lang="en-US" altLang="ko-KR" sz="3600" b="1" dirty="0">
                <a:ea typeface="Gulim" pitchFamily="34" charset="-127"/>
              </a:rPr>
              <a:t>(Population: 2010)</a:t>
            </a:r>
          </a:p>
        </p:txBody>
      </p:sp>
      <p:sp>
        <p:nvSpPr>
          <p:cNvPr id="6147" name="Content Placeholder 2"/>
          <p:cNvSpPr>
            <a:spLocks noGrp="1"/>
          </p:cNvSpPr>
          <p:nvPr>
            <p:ph idx="1"/>
          </p:nvPr>
        </p:nvSpPr>
        <p:spPr/>
        <p:txBody>
          <a:bodyPr/>
          <a:lstStyle/>
          <a:p>
            <a:pPr eaLnBrk="1" hangingPunct="1"/>
            <a:r>
              <a:rPr lang="en-US" altLang="ko-KR" dirty="0">
                <a:solidFill>
                  <a:schemeClr val="bg1"/>
                </a:solidFill>
                <a:latin typeface="Calibri" panose="020F0502020204030204" pitchFamily="34" charset="0"/>
                <a:ea typeface="Gulim" pitchFamily="34" charset="-127"/>
              </a:rPr>
              <a:t>Seoul (9.79 million)</a:t>
            </a:r>
          </a:p>
          <a:p>
            <a:pPr eaLnBrk="1" hangingPunct="1"/>
            <a:r>
              <a:rPr lang="en-US" altLang="ko-KR" dirty="0" err="1">
                <a:solidFill>
                  <a:schemeClr val="bg1"/>
                </a:solidFill>
                <a:latin typeface="Calibri" panose="020F0502020204030204" pitchFamily="34" charset="0"/>
                <a:ea typeface="Gulim" pitchFamily="34" charset="-127"/>
              </a:rPr>
              <a:t>Busan</a:t>
            </a:r>
            <a:r>
              <a:rPr lang="en-US" altLang="ko-KR" dirty="0">
                <a:solidFill>
                  <a:schemeClr val="bg1"/>
                </a:solidFill>
                <a:latin typeface="Calibri" panose="020F0502020204030204" pitchFamily="34" charset="0"/>
                <a:ea typeface="Gulim" pitchFamily="34" charset="-127"/>
              </a:rPr>
              <a:t> (3.41 million)</a:t>
            </a:r>
          </a:p>
          <a:p>
            <a:pPr eaLnBrk="1" hangingPunct="1"/>
            <a:r>
              <a:rPr lang="en-US" altLang="ko-KR" dirty="0">
                <a:solidFill>
                  <a:schemeClr val="bg1"/>
                </a:solidFill>
                <a:latin typeface="Calibri" panose="020F0502020204030204" pitchFamily="34" charset="0"/>
                <a:ea typeface="Gulim" pitchFamily="34" charset="-127"/>
              </a:rPr>
              <a:t>Incheon (2.64 million)</a:t>
            </a:r>
          </a:p>
          <a:p>
            <a:pPr eaLnBrk="1" hangingPunct="1"/>
            <a:r>
              <a:rPr lang="en-US" altLang="ko-KR" dirty="0" err="1">
                <a:solidFill>
                  <a:schemeClr val="bg1"/>
                </a:solidFill>
                <a:latin typeface="Calibri" panose="020F0502020204030204" pitchFamily="34" charset="0"/>
                <a:ea typeface="Gulim" pitchFamily="34" charset="-127"/>
              </a:rPr>
              <a:t>Daegu</a:t>
            </a:r>
            <a:r>
              <a:rPr lang="en-US" altLang="ko-KR" dirty="0">
                <a:solidFill>
                  <a:schemeClr val="bg1"/>
                </a:solidFill>
                <a:latin typeface="Calibri" panose="020F0502020204030204" pitchFamily="34" charset="0"/>
                <a:ea typeface="Gulim" pitchFamily="34" charset="-127"/>
              </a:rPr>
              <a:t> (2.53 million)</a:t>
            </a:r>
          </a:p>
          <a:p>
            <a:pPr eaLnBrk="1" hangingPunct="1"/>
            <a:r>
              <a:rPr lang="en-US" altLang="ko-KR" dirty="0" err="1">
                <a:solidFill>
                  <a:schemeClr val="bg1"/>
                </a:solidFill>
                <a:latin typeface="Calibri" panose="020F0502020204030204" pitchFamily="34" charset="0"/>
                <a:ea typeface="Gulim" pitchFamily="34" charset="-127"/>
              </a:rPr>
              <a:t>Daejeon</a:t>
            </a:r>
            <a:r>
              <a:rPr lang="en-US" altLang="ko-KR" dirty="0">
                <a:solidFill>
                  <a:schemeClr val="bg1"/>
                </a:solidFill>
                <a:latin typeface="Calibri" panose="020F0502020204030204" pitchFamily="34" charset="0"/>
                <a:ea typeface="Gulim" pitchFamily="34" charset="-127"/>
              </a:rPr>
              <a:t> (1.50 million)</a:t>
            </a:r>
          </a:p>
          <a:p>
            <a:pPr eaLnBrk="1" hangingPunct="1"/>
            <a:r>
              <a:rPr lang="en-US" altLang="ko-KR" dirty="0" err="1">
                <a:solidFill>
                  <a:schemeClr val="bg1"/>
                </a:solidFill>
                <a:latin typeface="Calibri" panose="020F0502020204030204" pitchFamily="34" charset="0"/>
                <a:ea typeface="Gulim" pitchFamily="34" charset="-127"/>
              </a:rPr>
              <a:t>Gwangju</a:t>
            </a:r>
            <a:r>
              <a:rPr lang="en-US" altLang="ko-KR" dirty="0">
                <a:solidFill>
                  <a:schemeClr val="bg1"/>
                </a:solidFill>
                <a:latin typeface="Calibri" panose="020F0502020204030204" pitchFamily="34" charset="0"/>
                <a:ea typeface="Gulim" pitchFamily="34" charset="-127"/>
              </a:rPr>
              <a:t> (1.47 million)</a:t>
            </a:r>
          </a:p>
        </p:txBody>
      </p:sp>
      <p:grpSp>
        <p:nvGrpSpPr>
          <p:cNvPr id="6148" name="그룹 21"/>
          <p:cNvGrpSpPr>
            <a:grpSpLocks/>
          </p:cNvGrpSpPr>
          <p:nvPr/>
        </p:nvGrpSpPr>
        <p:grpSpPr bwMode="auto">
          <a:xfrm>
            <a:off x="5181600" y="1828800"/>
            <a:ext cx="3560763" cy="4114800"/>
            <a:chOff x="5867400" y="2971800"/>
            <a:chExt cx="3103159" cy="3690531"/>
          </a:xfrm>
        </p:grpSpPr>
        <p:pic>
          <p:nvPicPr>
            <p:cNvPr id="6149" name="Picture 6"/>
            <p:cNvPicPr>
              <a:picLocks noChangeAspect="1" noChangeArrowheads="1"/>
            </p:cNvPicPr>
            <p:nvPr/>
          </p:nvPicPr>
          <p:blipFill>
            <a:blip r:embed="rId2" cstate="print"/>
            <a:srcRect/>
            <a:stretch>
              <a:fillRect/>
            </a:stretch>
          </p:blipFill>
          <p:spPr bwMode="auto">
            <a:xfrm>
              <a:off x="5867400" y="2971800"/>
              <a:ext cx="3103159" cy="3690531"/>
            </a:xfrm>
            <a:prstGeom prst="rect">
              <a:avLst/>
            </a:prstGeom>
            <a:noFill/>
            <a:ln w="9525">
              <a:noFill/>
              <a:miter lim="800000"/>
              <a:headEnd/>
              <a:tailEnd/>
            </a:ln>
          </p:spPr>
        </p:pic>
        <p:sp>
          <p:nvSpPr>
            <p:cNvPr id="7" name="타원 6"/>
            <p:cNvSpPr/>
            <p:nvPr/>
          </p:nvSpPr>
          <p:spPr>
            <a:xfrm>
              <a:off x="6794335" y="3707913"/>
              <a:ext cx="102378" cy="11390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ko-KR" altLang="en-US">
                <a:solidFill>
                  <a:srgbClr val="FFFFFF"/>
                </a:solidFill>
                <a:cs typeface="Arial" pitchFamily="34" charset="0"/>
              </a:endParaRPr>
            </a:p>
          </p:txBody>
        </p:sp>
        <p:sp>
          <p:nvSpPr>
            <p:cNvPr id="10" name="타원 9"/>
            <p:cNvSpPr/>
            <p:nvPr/>
          </p:nvSpPr>
          <p:spPr>
            <a:xfrm>
              <a:off x="6642152" y="3733542"/>
              <a:ext cx="100995" cy="11532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ko-KR" altLang="en-US">
                <a:solidFill>
                  <a:srgbClr val="FFFFFF"/>
                </a:solidFill>
                <a:cs typeface="Arial" pitchFamily="34" charset="0"/>
              </a:endParaRPr>
            </a:p>
          </p:txBody>
        </p:sp>
        <p:sp>
          <p:nvSpPr>
            <p:cNvPr id="11" name="타원 10"/>
            <p:cNvSpPr/>
            <p:nvPr/>
          </p:nvSpPr>
          <p:spPr>
            <a:xfrm>
              <a:off x="7010159" y="4482469"/>
              <a:ext cx="100995" cy="11390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ko-KR" altLang="en-US">
                <a:solidFill>
                  <a:srgbClr val="FFFFFF"/>
                </a:solidFill>
                <a:cs typeface="Arial" pitchFamily="34" charset="0"/>
              </a:endParaRPr>
            </a:p>
          </p:txBody>
        </p:sp>
        <p:sp>
          <p:nvSpPr>
            <p:cNvPr id="12" name="타원 11"/>
            <p:cNvSpPr/>
            <p:nvPr/>
          </p:nvSpPr>
          <p:spPr>
            <a:xfrm>
              <a:off x="6705792" y="5258448"/>
              <a:ext cx="100995" cy="11390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ko-KR" altLang="en-US">
                <a:solidFill>
                  <a:srgbClr val="FFFFFF"/>
                </a:solidFill>
                <a:cs typeface="Arial" pitchFamily="34" charset="0"/>
              </a:endParaRPr>
            </a:p>
          </p:txBody>
        </p:sp>
        <p:sp>
          <p:nvSpPr>
            <p:cNvPr id="13" name="타원 12"/>
            <p:cNvSpPr/>
            <p:nvPr/>
          </p:nvSpPr>
          <p:spPr>
            <a:xfrm>
              <a:off x="7645180" y="4801404"/>
              <a:ext cx="100994" cy="11390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ko-KR" altLang="en-US">
                <a:solidFill>
                  <a:srgbClr val="FFFFFF"/>
                </a:solidFill>
                <a:cs typeface="Arial" pitchFamily="34" charset="0"/>
              </a:endParaRPr>
            </a:p>
          </p:txBody>
        </p:sp>
        <p:sp>
          <p:nvSpPr>
            <p:cNvPr id="14" name="타원 13"/>
            <p:cNvSpPr/>
            <p:nvPr/>
          </p:nvSpPr>
          <p:spPr>
            <a:xfrm>
              <a:off x="7862386" y="5258448"/>
              <a:ext cx="100995" cy="11390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ko-KR" altLang="en-US">
                <a:solidFill>
                  <a:srgbClr val="FFFFFF"/>
                </a:solidFill>
                <a:cs typeface="Arial" pitchFamily="34" charset="0"/>
              </a:endParaRPr>
            </a:p>
          </p:txBody>
        </p:sp>
        <p:sp>
          <p:nvSpPr>
            <p:cNvPr id="6157" name="TextBox 14"/>
            <p:cNvSpPr txBox="1">
              <a:spLocks noChangeArrowheads="1"/>
            </p:cNvSpPr>
            <p:nvPr/>
          </p:nvSpPr>
          <p:spPr bwMode="auto">
            <a:xfrm>
              <a:off x="6847345" y="3628809"/>
              <a:ext cx="479855" cy="245425"/>
            </a:xfrm>
            <a:prstGeom prst="rect">
              <a:avLst/>
            </a:prstGeom>
            <a:noFill/>
            <a:ln w="9525">
              <a:noFill/>
              <a:miter lim="800000"/>
              <a:headEnd/>
              <a:tailEnd/>
            </a:ln>
          </p:spPr>
          <p:txBody>
            <a:bodyPr wrap="none">
              <a:spAutoFit/>
            </a:bodyPr>
            <a:lstStyle/>
            <a:p>
              <a:pPr defTabSz="914400" fontAlgn="base">
                <a:spcBef>
                  <a:spcPct val="0"/>
                </a:spcBef>
                <a:spcAft>
                  <a:spcPct val="0"/>
                </a:spcAft>
              </a:pPr>
              <a:r>
                <a:rPr lang="en-US" altLang="ko-KR" sz="1000" b="1">
                  <a:solidFill>
                    <a:prstClr val="black"/>
                  </a:solidFill>
                  <a:cs typeface="Arial" charset="0"/>
                </a:rPr>
                <a:t>Seoul</a:t>
              </a:r>
              <a:endParaRPr lang="ko-KR" altLang="en-US" sz="1000" b="1">
                <a:solidFill>
                  <a:prstClr val="black"/>
                </a:solidFill>
                <a:cs typeface="Arial" charset="0"/>
              </a:endParaRPr>
            </a:p>
          </p:txBody>
        </p:sp>
        <p:sp>
          <p:nvSpPr>
            <p:cNvPr id="6159" name="TextBox 16"/>
            <p:cNvSpPr txBox="1">
              <a:spLocks noChangeArrowheads="1"/>
            </p:cNvSpPr>
            <p:nvPr/>
          </p:nvSpPr>
          <p:spPr bwMode="auto">
            <a:xfrm>
              <a:off x="6095765" y="3680638"/>
              <a:ext cx="611381" cy="245425"/>
            </a:xfrm>
            <a:prstGeom prst="rect">
              <a:avLst/>
            </a:prstGeom>
            <a:noFill/>
            <a:ln w="9525">
              <a:noFill/>
              <a:miter lim="800000"/>
              <a:headEnd/>
              <a:tailEnd/>
            </a:ln>
          </p:spPr>
          <p:txBody>
            <a:bodyPr wrap="none">
              <a:spAutoFit/>
            </a:bodyPr>
            <a:lstStyle/>
            <a:p>
              <a:pPr defTabSz="914400" fontAlgn="base">
                <a:spcBef>
                  <a:spcPct val="0"/>
                </a:spcBef>
                <a:spcAft>
                  <a:spcPct val="0"/>
                </a:spcAft>
              </a:pPr>
              <a:r>
                <a:rPr lang="en-US" altLang="ko-KR" sz="1000" b="1">
                  <a:solidFill>
                    <a:prstClr val="black"/>
                  </a:solidFill>
                  <a:cs typeface="Arial" charset="0"/>
                </a:rPr>
                <a:t>Incheon</a:t>
              </a:r>
              <a:endParaRPr lang="ko-KR" altLang="en-US" sz="1000" b="1">
                <a:solidFill>
                  <a:prstClr val="black"/>
                </a:solidFill>
                <a:cs typeface="Arial" charset="0"/>
              </a:endParaRPr>
            </a:p>
          </p:txBody>
        </p:sp>
        <p:sp>
          <p:nvSpPr>
            <p:cNvPr id="6160" name="TextBox 17"/>
            <p:cNvSpPr txBox="1">
              <a:spLocks noChangeArrowheads="1"/>
            </p:cNvSpPr>
            <p:nvPr/>
          </p:nvSpPr>
          <p:spPr bwMode="auto">
            <a:xfrm>
              <a:off x="7064147" y="4419964"/>
              <a:ext cx="624390" cy="245426"/>
            </a:xfrm>
            <a:prstGeom prst="rect">
              <a:avLst/>
            </a:prstGeom>
            <a:noFill/>
            <a:ln w="9525">
              <a:noFill/>
              <a:miter lim="800000"/>
              <a:headEnd/>
              <a:tailEnd/>
            </a:ln>
          </p:spPr>
          <p:txBody>
            <a:bodyPr wrap="none">
              <a:spAutoFit/>
            </a:bodyPr>
            <a:lstStyle/>
            <a:p>
              <a:pPr defTabSz="914400" fontAlgn="base">
                <a:spcBef>
                  <a:spcPct val="0"/>
                </a:spcBef>
                <a:spcAft>
                  <a:spcPct val="0"/>
                </a:spcAft>
              </a:pPr>
              <a:r>
                <a:rPr lang="en-US" altLang="ko-KR" sz="1000" b="1">
                  <a:solidFill>
                    <a:prstClr val="black"/>
                  </a:solidFill>
                  <a:cs typeface="Arial" charset="0"/>
                </a:rPr>
                <a:t>Daejeon</a:t>
              </a:r>
              <a:endParaRPr lang="ko-KR" altLang="en-US" sz="1000" b="1">
                <a:solidFill>
                  <a:prstClr val="black"/>
                </a:solidFill>
                <a:cs typeface="Arial" charset="0"/>
              </a:endParaRPr>
            </a:p>
          </p:txBody>
        </p:sp>
        <p:sp>
          <p:nvSpPr>
            <p:cNvPr id="6161" name="TextBox 18"/>
            <p:cNvSpPr txBox="1">
              <a:spLocks noChangeArrowheads="1"/>
            </p:cNvSpPr>
            <p:nvPr/>
          </p:nvSpPr>
          <p:spPr bwMode="auto">
            <a:xfrm>
              <a:off x="7704435" y="4735511"/>
              <a:ext cx="520325" cy="246950"/>
            </a:xfrm>
            <a:prstGeom prst="rect">
              <a:avLst/>
            </a:prstGeom>
            <a:noFill/>
            <a:ln w="9525">
              <a:noFill/>
              <a:miter lim="800000"/>
              <a:headEnd/>
              <a:tailEnd/>
            </a:ln>
          </p:spPr>
          <p:txBody>
            <a:bodyPr wrap="none">
              <a:spAutoFit/>
            </a:bodyPr>
            <a:lstStyle/>
            <a:p>
              <a:pPr defTabSz="914400" fontAlgn="base">
                <a:spcBef>
                  <a:spcPct val="0"/>
                </a:spcBef>
                <a:spcAft>
                  <a:spcPct val="0"/>
                </a:spcAft>
              </a:pPr>
              <a:r>
                <a:rPr lang="en-US" altLang="ko-KR" sz="1000" b="1">
                  <a:solidFill>
                    <a:prstClr val="black"/>
                  </a:solidFill>
                  <a:cs typeface="Arial" charset="0"/>
                </a:rPr>
                <a:t>Daegu</a:t>
              </a:r>
              <a:endParaRPr lang="ko-KR" altLang="en-US" sz="1000" b="1">
                <a:solidFill>
                  <a:prstClr val="black"/>
                </a:solidFill>
                <a:cs typeface="Arial" charset="0"/>
              </a:endParaRPr>
            </a:p>
          </p:txBody>
        </p:sp>
        <p:sp>
          <p:nvSpPr>
            <p:cNvPr id="6162" name="TextBox 19"/>
            <p:cNvSpPr txBox="1">
              <a:spLocks noChangeArrowheads="1"/>
            </p:cNvSpPr>
            <p:nvPr/>
          </p:nvSpPr>
          <p:spPr bwMode="auto">
            <a:xfrm>
              <a:off x="7909674" y="5192826"/>
              <a:ext cx="508762" cy="246950"/>
            </a:xfrm>
            <a:prstGeom prst="rect">
              <a:avLst/>
            </a:prstGeom>
            <a:noFill/>
            <a:ln w="9525">
              <a:noFill/>
              <a:miter lim="800000"/>
              <a:headEnd/>
              <a:tailEnd/>
            </a:ln>
          </p:spPr>
          <p:txBody>
            <a:bodyPr wrap="none">
              <a:spAutoFit/>
            </a:bodyPr>
            <a:lstStyle/>
            <a:p>
              <a:pPr defTabSz="914400" fontAlgn="base">
                <a:spcBef>
                  <a:spcPct val="0"/>
                </a:spcBef>
                <a:spcAft>
                  <a:spcPct val="0"/>
                </a:spcAft>
              </a:pPr>
              <a:r>
                <a:rPr lang="en-US" altLang="ko-KR" sz="1000" b="1">
                  <a:solidFill>
                    <a:prstClr val="black"/>
                  </a:solidFill>
                  <a:cs typeface="Arial" charset="0"/>
                </a:rPr>
                <a:t>Busan</a:t>
              </a:r>
              <a:endParaRPr lang="ko-KR" altLang="en-US" sz="1000" b="1">
                <a:solidFill>
                  <a:prstClr val="black"/>
                </a:solidFill>
                <a:cs typeface="Arial" charset="0"/>
              </a:endParaRPr>
            </a:p>
          </p:txBody>
        </p:sp>
        <p:sp>
          <p:nvSpPr>
            <p:cNvPr id="6163" name="TextBox 20"/>
            <p:cNvSpPr txBox="1">
              <a:spLocks noChangeArrowheads="1"/>
            </p:cNvSpPr>
            <p:nvPr/>
          </p:nvSpPr>
          <p:spPr bwMode="auto">
            <a:xfrm>
              <a:off x="6777968" y="5192826"/>
              <a:ext cx="656187" cy="246950"/>
            </a:xfrm>
            <a:prstGeom prst="rect">
              <a:avLst/>
            </a:prstGeom>
            <a:noFill/>
            <a:ln w="9525">
              <a:noFill/>
              <a:miter lim="800000"/>
              <a:headEnd/>
              <a:tailEnd/>
            </a:ln>
          </p:spPr>
          <p:txBody>
            <a:bodyPr wrap="none">
              <a:spAutoFit/>
            </a:bodyPr>
            <a:lstStyle/>
            <a:p>
              <a:pPr defTabSz="914400" fontAlgn="base">
                <a:spcBef>
                  <a:spcPct val="0"/>
                </a:spcBef>
                <a:spcAft>
                  <a:spcPct val="0"/>
                </a:spcAft>
              </a:pPr>
              <a:r>
                <a:rPr lang="en-US" altLang="ko-KR" sz="1000" b="1">
                  <a:solidFill>
                    <a:prstClr val="black"/>
                  </a:solidFill>
                  <a:cs typeface="Arial" charset="0"/>
                </a:rPr>
                <a:t>Gwangju</a:t>
              </a:r>
              <a:endParaRPr lang="ko-KR" altLang="en-US" sz="1000" b="1">
                <a:solidFill>
                  <a:prstClr val="black"/>
                </a:solidFill>
                <a:cs typeface="Arial" charset="0"/>
              </a:endParaRPr>
            </a:p>
          </p:txBody>
        </p:sp>
      </p:grpSp>
      <p:sp>
        <p:nvSpPr>
          <p:cNvPr id="2" name="TextBox 1"/>
          <p:cNvSpPr txBox="1"/>
          <p:nvPr/>
        </p:nvSpPr>
        <p:spPr>
          <a:xfrm>
            <a:off x="609600" y="5334000"/>
            <a:ext cx="3962400" cy="923330"/>
          </a:xfrm>
          <a:prstGeom prst="rect">
            <a:avLst/>
          </a:prstGeom>
          <a:noFill/>
        </p:spPr>
        <p:txBody>
          <a:bodyPr wrap="square" rtlCol="0">
            <a:spAutoFit/>
          </a:bodyPr>
          <a:lstStyle/>
          <a:p>
            <a:r>
              <a:rPr lang="en-US" dirty="0">
                <a:latin typeface="Calibri" panose="020F0502020204030204" pitchFamily="34" charset="0"/>
              </a:rPr>
              <a:t>All have existing synoptic-based heat health watch warning systems in operation.</a:t>
            </a:r>
          </a:p>
        </p:txBody>
      </p:sp>
    </p:spTree>
    <p:extLst>
      <p:ext uri="{BB962C8B-B14F-4D97-AF65-F5344CB8AC3E}">
        <p14:creationId xmlns:p14="http://schemas.microsoft.com/office/powerpoint/2010/main" val="41766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latin typeface="Calibri" panose="020F0502020204030204" pitchFamily="34" charset="0"/>
              </a:rPr>
              <a:t>The Present Day as a Context</a:t>
            </a:r>
          </a:p>
        </p:txBody>
      </p:sp>
      <p:sp>
        <p:nvSpPr>
          <p:cNvPr id="3" name="Content Placeholder 2"/>
          <p:cNvSpPr>
            <a:spLocks noGrp="1"/>
          </p:cNvSpPr>
          <p:nvPr>
            <p:ph idx="1"/>
          </p:nvPr>
        </p:nvSpPr>
        <p:spPr/>
        <p:txBody>
          <a:bodyPr/>
          <a:lstStyle/>
          <a:p>
            <a:r>
              <a:rPr lang="en-US" dirty="0">
                <a:solidFill>
                  <a:schemeClr val="bg1"/>
                </a:solidFill>
                <a:latin typeface="Calibri" panose="020F0502020204030204" pitchFamily="34" charset="0"/>
              </a:rPr>
              <a:t>At present, Seoul mortality increases by an average of 7 percent during DT and MT+ days.</a:t>
            </a:r>
          </a:p>
          <a:p>
            <a:r>
              <a:rPr lang="en-US" dirty="0">
                <a:solidFill>
                  <a:schemeClr val="bg1"/>
                </a:solidFill>
                <a:latin typeface="Calibri"/>
                <a:ea typeface="Times New Roman"/>
                <a:cs typeface="Times New Roman"/>
              </a:rPr>
              <a:t>The DT air mass occurs during an average summer on 7.3 percent of days in Seoul, and the MT+ average occurrence is 1.3 percent.</a:t>
            </a:r>
          </a:p>
          <a:p>
            <a:r>
              <a:rPr lang="en-US" dirty="0">
                <a:solidFill>
                  <a:schemeClr val="bg1"/>
                </a:solidFill>
                <a:latin typeface="Calibri"/>
                <a:ea typeface="Times New Roman"/>
                <a:cs typeface="Times New Roman"/>
              </a:rPr>
              <a:t>We estimate that there have been over 1500 heat-related deaths during the 16 year period between 1991 to 2006 in Seoul.</a:t>
            </a:r>
          </a:p>
          <a:p>
            <a:r>
              <a:rPr lang="en-US" dirty="0">
                <a:solidFill>
                  <a:schemeClr val="bg1"/>
                </a:solidFill>
                <a:latin typeface="Calibri"/>
                <a:cs typeface="Times New Roman"/>
              </a:rPr>
              <a:t>That averages to about 100 deaths per summer.</a:t>
            </a:r>
            <a:endParaRPr lang="en-US" dirty="0">
              <a:solidFill>
                <a:schemeClr val="bg1"/>
              </a:solidFill>
              <a:latin typeface="Calibri" panose="020F0502020204030204" pitchFamily="34" charset="0"/>
            </a:endParaRPr>
          </a:p>
        </p:txBody>
      </p:sp>
    </p:spTree>
    <p:extLst>
      <p:ext uri="{BB962C8B-B14F-4D97-AF65-F5344CB8AC3E}">
        <p14:creationId xmlns:p14="http://schemas.microsoft.com/office/powerpoint/2010/main" val="25802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outerShdw blurRad="38100" dist="38100" dir="2700000" algn="tl">
                    <a:srgbClr val="000000">
                      <a:alpha val="43137"/>
                    </a:srgbClr>
                  </a:outerShdw>
                </a:effectLst>
              </a:rPr>
              <a:t>The Climate Change Scenarios</a:t>
            </a:r>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295401"/>
            <a:ext cx="8229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57200" y="3429000"/>
            <a:ext cx="8229600" cy="3267561"/>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bg1"/>
                </a:solidFill>
                <a:latin typeface="Calibri"/>
                <a:ea typeface="Times New Roman"/>
                <a:cs typeface="Times New Roman"/>
              </a:rPr>
              <a:t>Two scenarios used, RCP 2.6 (RCP26) and RCP 8.5 (RCP85).</a:t>
            </a:r>
          </a:p>
          <a:p>
            <a:pPr marL="285750" indent="-285750">
              <a:buFont typeface="Arial" panose="020B0604020202020204" pitchFamily="34" charset="0"/>
              <a:buChar char="•"/>
            </a:pPr>
            <a:r>
              <a:rPr lang="en-US" sz="2000" dirty="0">
                <a:solidFill>
                  <a:schemeClr val="bg1"/>
                </a:solidFill>
                <a:latin typeface="Calibri"/>
                <a:ea typeface="Times New Roman"/>
                <a:cs typeface="Times New Roman"/>
              </a:rPr>
              <a:t>These represent the most conservative and most aggressive scenarios in the suite (HadGEM2-AO global climate model; Jones et al., 2010).</a:t>
            </a:r>
          </a:p>
          <a:p>
            <a:pPr marL="285750" indent="-285750">
              <a:buFont typeface="Arial" panose="020B0604020202020204" pitchFamily="34" charset="0"/>
              <a:buChar char="•"/>
            </a:pPr>
            <a:r>
              <a:rPr lang="en-US" sz="2000" dirty="0">
                <a:solidFill>
                  <a:schemeClr val="bg1"/>
                </a:solidFill>
                <a:latin typeface="Calibri"/>
                <a:ea typeface="Times New Roman"/>
                <a:cs typeface="Times New Roman"/>
              </a:rPr>
              <a:t>RCP26 assumptions about stabilizing emissions (CO</a:t>
            </a:r>
            <a:r>
              <a:rPr lang="en-US" sz="2000" baseline="-25000" dirty="0">
                <a:solidFill>
                  <a:schemeClr val="bg1"/>
                </a:solidFill>
                <a:latin typeface="Calibri"/>
                <a:ea typeface="Times New Roman"/>
                <a:cs typeface="Times New Roman"/>
              </a:rPr>
              <a:t>2</a:t>
            </a:r>
            <a:r>
              <a:rPr lang="en-US" sz="2000" dirty="0">
                <a:solidFill>
                  <a:schemeClr val="bg1"/>
                </a:solidFill>
                <a:latin typeface="Calibri"/>
                <a:ea typeface="Times New Roman"/>
                <a:cs typeface="Times New Roman"/>
              </a:rPr>
              <a:t> concentration 420ppm in 2100) are much more optimistic and hopefully much more realistic than RCP85 (CO</a:t>
            </a:r>
            <a:r>
              <a:rPr lang="en-US" sz="2000" baseline="-25000" dirty="0">
                <a:solidFill>
                  <a:schemeClr val="bg1"/>
                </a:solidFill>
                <a:latin typeface="Calibri"/>
                <a:ea typeface="Times New Roman"/>
                <a:cs typeface="Times New Roman"/>
              </a:rPr>
              <a:t>2</a:t>
            </a:r>
            <a:r>
              <a:rPr lang="en-US" sz="2000" dirty="0">
                <a:solidFill>
                  <a:schemeClr val="bg1"/>
                </a:solidFill>
                <a:latin typeface="Calibri"/>
                <a:ea typeface="Times New Roman"/>
                <a:cs typeface="Times New Roman"/>
              </a:rPr>
              <a:t> concentration 940ppm in 2100).</a:t>
            </a:r>
          </a:p>
          <a:p>
            <a:pPr marL="285750" indent="-285750">
              <a:spcAft>
                <a:spcPts val="1000"/>
              </a:spcAft>
              <a:buFont typeface="Arial" panose="020B0604020202020204" pitchFamily="34" charset="0"/>
              <a:buChar char="•"/>
            </a:pPr>
            <a:r>
              <a:rPr lang="en-US" sz="2000" dirty="0">
                <a:solidFill>
                  <a:schemeClr val="bg1"/>
                </a:solidFill>
                <a:latin typeface="Calibri"/>
                <a:ea typeface="Times New Roman"/>
                <a:cs typeface="Times New Roman"/>
              </a:rPr>
              <a:t>Mean temperature increases over the next century for RCP26 are about 1/3 that forecast by RCP85, and increases in precipitation are about half the magnitude in the former.</a:t>
            </a:r>
          </a:p>
          <a:p>
            <a:pPr marL="285750" indent="-28575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4253579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Comparison of Observed vs. Modeled Air Mass Frequencies: 2006-2012</a:t>
            </a:r>
          </a:p>
        </p:txBody>
      </p:sp>
      <p:graphicFrame>
        <p:nvGraphicFramePr>
          <p:cNvPr id="3" name="Table 2"/>
          <p:cNvGraphicFramePr>
            <a:graphicFrameLocks noGrp="1"/>
          </p:cNvGraphicFramePr>
          <p:nvPr>
            <p:extLst>
              <p:ext uri="{D42A27DB-BD31-4B8C-83A1-F6EECF244321}">
                <p14:modId xmlns:p14="http://schemas.microsoft.com/office/powerpoint/2010/main" val="599359887"/>
              </p:ext>
            </p:extLst>
          </p:nvPr>
        </p:nvGraphicFramePr>
        <p:xfrm>
          <a:off x="1219200" y="1676399"/>
          <a:ext cx="6934199" cy="2151380"/>
        </p:xfrm>
        <a:graphic>
          <a:graphicData uri="http://schemas.openxmlformats.org/drawingml/2006/table">
            <a:tbl>
              <a:tblPr/>
              <a:tblGrid>
                <a:gridCol w="1295987">
                  <a:extLst>
                    <a:ext uri="{9D8B030D-6E8A-4147-A177-3AD203B41FA5}">
                      <a16:colId xmlns:a16="http://schemas.microsoft.com/office/drawing/2014/main" val="20000"/>
                    </a:ext>
                  </a:extLst>
                </a:gridCol>
                <a:gridCol w="1295987">
                  <a:extLst>
                    <a:ext uri="{9D8B030D-6E8A-4147-A177-3AD203B41FA5}">
                      <a16:colId xmlns:a16="http://schemas.microsoft.com/office/drawing/2014/main" val="20001"/>
                    </a:ext>
                  </a:extLst>
                </a:gridCol>
                <a:gridCol w="868445">
                  <a:extLst>
                    <a:ext uri="{9D8B030D-6E8A-4147-A177-3AD203B41FA5}">
                      <a16:colId xmlns:a16="http://schemas.microsoft.com/office/drawing/2014/main" val="20002"/>
                    </a:ext>
                  </a:extLst>
                </a:gridCol>
                <a:gridCol w="868445">
                  <a:extLst>
                    <a:ext uri="{9D8B030D-6E8A-4147-A177-3AD203B41FA5}">
                      <a16:colId xmlns:a16="http://schemas.microsoft.com/office/drawing/2014/main" val="20003"/>
                    </a:ext>
                  </a:extLst>
                </a:gridCol>
                <a:gridCol w="868445">
                  <a:extLst>
                    <a:ext uri="{9D8B030D-6E8A-4147-A177-3AD203B41FA5}">
                      <a16:colId xmlns:a16="http://schemas.microsoft.com/office/drawing/2014/main" val="20004"/>
                    </a:ext>
                  </a:extLst>
                </a:gridCol>
                <a:gridCol w="868445">
                  <a:extLst>
                    <a:ext uri="{9D8B030D-6E8A-4147-A177-3AD203B41FA5}">
                      <a16:colId xmlns:a16="http://schemas.microsoft.com/office/drawing/2014/main" val="20005"/>
                    </a:ext>
                  </a:extLst>
                </a:gridCol>
                <a:gridCol w="868445">
                  <a:extLst>
                    <a:ext uri="{9D8B030D-6E8A-4147-A177-3AD203B41FA5}">
                      <a16:colId xmlns:a16="http://schemas.microsoft.com/office/drawing/2014/main" val="20006"/>
                    </a:ext>
                  </a:extLst>
                </a:gridCol>
              </a:tblGrid>
              <a:tr h="187036">
                <a:tc>
                  <a:txBody>
                    <a:bodyPr/>
                    <a:lstStyle/>
                    <a:p>
                      <a:pPr algn="l" fontAlgn="b"/>
                      <a:endParaRPr lang="en-US" sz="1200" b="0" i="0" u="none" strike="noStrike" dirty="0">
                        <a:solidFill>
                          <a:srgbClr val="000000"/>
                        </a:solidFill>
                        <a:effectLst/>
                        <a:latin typeface="+mj-lt"/>
                      </a:endParaRPr>
                    </a:p>
                  </a:txBody>
                  <a:tcPr marL="12700" marR="12700" marT="12700" marB="0" anchor="b">
                    <a:lnL w="28575"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l" fontAlgn="b"/>
                      <a:r>
                        <a:rPr lang="en-US" sz="1200" b="0" i="0" u="none" strike="noStrike" dirty="0">
                          <a:solidFill>
                            <a:srgbClr val="000000"/>
                          </a:solidFill>
                          <a:effectLst/>
                          <a:latin typeface="+mj-lt"/>
                        </a:rPr>
                        <a:t> </a:t>
                      </a:r>
                    </a:p>
                  </a:txBody>
                  <a:tcPr marL="12700" marR="12700" marT="12700" marB="0" anchor="b">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5">
                  <a:txBody>
                    <a:bodyPr/>
                    <a:lstStyle/>
                    <a:p>
                      <a:pPr algn="ctr" fontAlgn="b"/>
                      <a:r>
                        <a:rPr lang="en-US" sz="1200" b="1" i="0" u="none" strike="noStrike">
                          <a:solidFill>
                            <a:srgbClr val="000000"/>
                          </a:solidFill>
                          <a:effectLst/>
                          <a:latin typeface="+mj-lt"/>
                        </a:rPr>
                        <a:t>% Summer Days</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7036">
                <a:tc>
                  <a:txBody>
                    <a:bodyPr/>
                    <a:lstStyle/>
                    <a:p>
                      <a:pPr algn="l" fontAlgn="b"/>
                      <a:endParaRPr lang="en-US" sz="1200" b="0" i="0" u="none" strike="noStrike" dirty="0">
                        <a:solidFill>
                          <a:srgbClr val="000000"/>
                        </a:solidFill>
                        <a:effectLst/>
                        <a:latin typeface="+mj-lt"/>
                      </a:endParaRPr>
                    </a:p>
                  </a:txBody>
                  <a:tcPr marL="12700" marR="12700" marT="12700" marB="0" anchor="b">
                    <a:lnL w="28575"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l" fontAlgn="b"/>
                      <a:endParaRPr lang="en-US" sz="1200" b="0" i="0" u="none" strike="noStrike" dirty="0">
                        <a:solidFill>
                          <a:srgbClr val="000000"/>
                        </a:solidFill>
                        <a:effectLst/>
                        <a:latin typeface="+mj-lt"/>
                      </a:endParaRPr>
                    </a:p>
                  </a:txBody>
                  <a:tcPr marL="12700" marR="12700" marT="12700" marB="0" anchor="b">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1200" b="1" i="0" u="none" strike="noStrike">
                          <a:solidFill>
                            <a:srgbClr val="000000"/>
                          </a:solidFill>
                          <a:effectLst/>
                          <a:latin typeface="+mj-lt"/>
                        </a:rPr>
                        <a:t>DM</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a:solidFill>
                            <a:srgbClr val="000000"/>
                          </a:solidFill>
                          <a:effectLst/>
                          <a:latin typeface="+mj-lt"/>
                        </a:rPr>
                        <a:t>DP</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a:solidFill>
                            <a:srgbClr val="000000"/>
                          </a:solidFill>
                          <a:effectLst/>
                          <a:latin typeface="+mj-lt"/>
                        </a:rPr>
                        <a:t>DT</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a:solidFill>
                            <a:srgbClr val="000000"/>
                          </a:solidFill>
                          <a:effectLst/>
                          <a:latin typeface="+mj-lt"/>
                        </a:rPr>
                        <a:t>MT+</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a:solidFill>
                            <a:srgbClr val="000000"/>
                          </a:solidFill>
                          <a:effectLst/>
                          <a:latin typeface="+mj-lt"/>
                        </a:rPr>
                        <a:t>MT++</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1"/>
                  </a:ext>
                </a:extLst>
              </a:tr>
              <a:tr h="187036">
                <a:tc rowSpan="3">
                  <a:txBody>
                    <a:bodyPr/>
                    <a:lstStyle/>
                    <a:p>
                      <a:pPr algn="ctr" fontAlgn="ctr"/>
                      <a:r>
                        <a:rPr lang="en-US" sz="1200" b="1" i="0" u="none" strike="noStrike" dirty="0" err="1">
                          <a:solidFill>
                            <a:srgbClr val="000000"/>
                          </a:solidFill>
                          <a:effectLst/>
                          <a:latin typeface="+mj-lt"/>
                        </a:rPr>
                        <a:t>Busan</a:t>
                      </a:r>
                      <a:r>
                        <a:rPr lang="en-US" sz="1200" b="1" i="0" u="none" strike="noStrike" dirty="0">
                          <a:solidFill>
                            <a:srgbClr val="000000"/>
                          </a:solidFill>
                          <a:effectLst/>
                          <a:latin typeface="+mj-lt"/>
                        </a:rPr>
                        <a:t> 2006-2012</a:t>
                      </a:r>
                    </a:p>
                  </a:txBody>
                  <a:tcPr marL="12700" marR="12700" marT="12700" marB="0"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l" fontAlgn="b"/>
                      <a:r>
                        <a:rPr lang="en-US" sz="1200" b="1" i="0" u="none" strike="noStrike" dirty="0">
                          <a:solidFill>
                            <a:srgbClr val="000000"/>
                          </a:solidFill>
                          <a:effectLst/>
                          <a:latin typeface="+mj-lt"/>
                        </a:rPr>
                        <a:t>Observed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22.50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0.27</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0.14</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8.20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1.23</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2"/>
                  </a:ext>
                </a:extLst>
              </a:tr>
              <a:tr h="187036">
                <a:tc vMerge="1">
                  <a:txBody>
                    <a:bodyPr/>
                    <a:lstStyle/>
                    <a:p>
                      <a:endParaRPr lang="en-US"/>
                    </a:p>
                  </a:txBody>
                  <a:tcPr/>
                </a:tc>
                <a:tc>
                  <a:txBody>
                    <a:bodyPr/>
                    <a:lstStyle/>
                    <a:p>
                      <a:pPr algn="l" fontAlgn="b"/>
                      <a:r>
                        <a:rPr lang="en-US" sz="1200" b="0" i="0" u="none" strike="noStrike" dirty="0">
                          <a:solidFill>
                            <a:srgbClr val="000000"/>
                          </a:solidFill>
                          <a:effectLst/>
                          <a:latin typeface="+mj-lt"/>
                        </a:rPr>
                        <a:t>Modeled RCP26</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21.07</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1.79</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0.95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4.05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a:solidFill>
                            <a:srgbClr val="000000"/>
                          </a:solidFill>
                          <a:effectLst/>
                          <a:latin typeface="+mj-lt"/>
                        </a:rPr>
                        <a:t>0.24</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3"/>
                  </a:ext>
                </a:extLst>
              </a:tr>
              <a:tr h="187036">
                <a:tc vMerge="1">
                  <a:txBody>
                    <a:bodyPr/>
                    <a:lstStyle/>
                    <a:p>
                      <a:endParaRPr lang="en-US"/>
                    </a:p>
                  </a:txBody>
                  <a:tcPr/>
                </a:tc>
                <a:tc>
                  <a:txBody>
                    <a:bodyPr/>
                    <a:lstStyle/>
                    <a:p>
                      <a:pPr algn="l" fontAlgn="b"/>
                      <a:r>
                        <a:rPr lang="en-US" sz="1200" b="0" i="0" u="none" strike="noStrike" dirty="0">
                          <a:solidFill>
                            <a:srgbClr val="000000"/>
                          </a:solidFill>
                          <a:effectLst/>
                          <a:latin typeface="+mj-lt"/>
                        </a:rPr>
                        <a:t>Modeled RCP85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19.52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0.83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2.38</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3.93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a:solidFill>
                            <a:srgbClr val="000000"/>
                          </a:solidFill>
                          <a:effectLst/>
                          <a:latin typeface="+mj-lt"/>
                        </a:rPr>
                        <a:t>0.24</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4"/>
                  </a:ext>
                </a:extLst>
              </a:tr>
              <a:tr h="187036">
                <a:tc rowSpan="3">
                  <a:txBody>
                    <a:bodyPr/>
                    <a:lstStyle/>
                    <a:p>
                      <a:pPr algn="ctr" fontAlgn="ctr"/>
                      <a:r>
                        <a:rPr lang="is-IS" sz="1200" b="1" i="0" u="none" strike="noStrike" dirty="0">
                          <a:solidFill>
                            <a:srgbClr val="000000"/>
                          </a:solidFill>
                          <a:effectLst/>
                          <a:latin typeface="+mj-lt"/>
                        </a:rPr>
                        <a:t>Daegu 2006-2012</a:t>
                      </a:r>
                    </a:p>
                  </a:txBody>
                  <a:tcPr marL="12700" marR="12700" marT="12700" marB="0"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l" fontAlgn="b"/>
                      <a:r>
                        <a:rPr lang="en-US" sz="1200" b="1" i="0" u="none" strike="noStrike" dirty="0">
                          <a:solidFill>
                            <a:srgbClr val="000000"/>
                          </a:solidFill>
                          <a:effectLst/>
                          <a:latin typeface="+mj-lt"/>
                        </a:rPr>
                        <a:t>Observed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23.10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0.96</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22.40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6.15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0.27</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5"/>
                  </a:ext>
                </a:extLst>
              </a:tr>
              <a:tr h="187036">
                <a:tc vMerge="1">
                  <a:txBody>
                    <a:bodyPr/>
                    <a:lstStyle/>
                    <a:p>
                      <a:endParaRPr lang="en-US"/>
                    </a:p>
                  </a:txBody>
                  <a:tcPr/>
                </a:tc>
                <a:tc>
                  <a:txBody>
                    <a:bodyPr/>
                    <a:lstStyle/>
                    <a:p>
                      <a:pPr algn="l" fontAlgn="b"/>
                      <a:r>
                        <a:rPr lang="en-US" sz="1200" b="0" i="0" u="none" strike="noStrike">
                          <a:solidFill>
                            <a:srgbClr val="000000"/>
                          </a:solidFill>
                          <a:effectLst/>
                          <a:latin typeface="+mj-lt"/>
                        </a:rPr>
                        <a:t>Modeled RCP26</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43.10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dirty="0">
                          <a:solidFill>
                            <a:srgbClr val="000000"/>
                          </a:solidFill>
                          <a:effectLst/>
                          <a:latin typeface="+mj-lt"/>
                        </a:rPr>
                        <a:t>2.14</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1.31</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dirty="0">
                          <a:solidFill>
                            <a:srgbClr val="000000"/>
                          </a:solidFill>
                          <a:effectLst/>
                          <a:latin typeface="+mj-lt"/>
                        </a:rPr>
                        <a:t>2.50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dirty="0">
                          <a:solidFill>
                            <a:srgbClr val="000000"/>
                          </a:solidFill>
                          <a:effectLst/>
                          <a:latin typeface="+mj-lt"/>
                        </a:rPr>
                        <a:t>0.12</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6"/>
                  </a:ext>
                </a:extLst>
              </a:tr>
              <a:tr h="187036">
                <a:tc vMerge="1">
                  <a:txBody>
                    <a:bodyPr/>
                    <a:lstStyle/>
                    <a:p>
                      <a:endParaRPr lang="en-US"/>
                    </a:p>
                  </a:txBody>
                  <a:tcPr/>
                </a:tc>
                <a:tc>
                  <a:txBody>
                    <a:bodyPr/>
                    <a:lstStyle/>
                    <a:p>
                      <a:pPr algn="l" fontAlgn="b"/>
                      <a:r>
                        <a:rPr lang="en-US" sz="1200" b="0" i="0" u="none" strike="noStrike">
                          <a:solidFill>
                            <a:srgbClr val="000000"/>
                          </a:solidFill>
                          <a:effectLst/>
                          <a:latin typeface="+mj-lt"/>
                        </a:rPr>
                        <a:t>Modeled RCP85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a:solidFill>
                            <a:srgbClr val="000000"/>
                          </a:solidFill>
                          <a:effectLst/>
                          <a:latin typeface="+mj-lt"/>
                        </a:rPr>
                        <a:t>31.90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1.07</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a:solidFill>
                            <a:srgbClr val="000000"/>
                          </a:solidFill>
                          <a:effectLst/>
                          <a:latin typeface="+mj-lt"/>
                        </a:rPr>
                        <a:t>0.24</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dirty="0">
                          <a:solidFill>
                            <a:srgbClr val="000000"/>
                          </a:solidFill>
                          <a:effectLst/>
                          <a:latin typeface="+mj-lt"/>
                        </a:rPr>
                        <a:t>2.86</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dirty="0">
                          <a:solidFill>
                            <a:srgbClr val="000000"/>
                          </a:solidFill>
                          <a:effectLst/>
                          <a:latin typeface="+mj-lt"/>
                        </a:rPr>
                        <a:t>0.00</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7"/>
                  </a:ext>
                </a:extLst>
              </a:tr>
              <a:tr h="187036">
                <a:tc rowSpan="3">
                  <a:txBody>
                    <a:bodyPr/>
                    <a:lstStyle/>
                    <a:p>
                      <a:pPr algn="ctr" fontAlgn="ctr"/>
                      <a:r>
                        <a:rPr lang="ro-RO" sz="1200" b="1" i="0" u="none" strike="noStrike" dirty="0">
                          <a:solidFill>
                            <a:srgbClr val="000000"/>
                          </a:solidFill>
                          <a:effectLst/>
                          <a:latin typeface="+mj-lt"/>
                        </a:rPr>
                        <a:t>Seoul 2006-20012</a:t>
                      </a:r>
                    </a:p>
                  </a:txBody>
                  <a:tcPr marL="12700" marR="12700" marT="12700" marB="0"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tx1"/>
                    </a:solidFill>
                  </a:tcPr>
                </a:tc>
                <a:tc>
                  <a:txBody>
                    <a:bodyPr/>
                    <a:lstStyle/>
                    <a:p>
                      <a:pPr algn="l" fontAlgn="b"/>
                      <a:r>
                        <a:rPr lang="en-US" sz="1200" b="1" i="0" u="none" strike="noStrike" dirty="0">
                          <a:solidFill>
                            <a:srgbClr val="000000"/>
                          </a:solidFill>
                          <a:effectLst/>
                          <a:latin typeface="+mj-lt"/>
                        </a:rPr>
                        <a:t>Observed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31.25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1.37</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7.38</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1.23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1" i="0" u="none" strike="noStrike" dirty="0">
                          <a:solidFill>
                            <a:srgbClr val="000000"/>
                          </a:solidFill>
                          <a:effectLst/>
                          <a:latin typeface="+mj-lt"/>
                        </a:rPr>
                        <a:t>0.00</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8"/>
                  </a:ext>
                </a:extLst>
              </a:tr>
              <a:tr h="187036">
                <a:tc vMerge="1">
                  <a:txBody>
                    <a:bodyPr/>
                    <a:lstStyle/>
                    <a:p>
                      <a:endParaRPr lang="en-US"/>
                    </a:p>
                  </a:txBody>
                  <a:tcPr/>
                </a:tc>
                <a:tc>
                  <a:txBody>
                    <a:bodyPr/>
                    <a:lstStyle/>
                    <a:p>
                      <a:pPr algn="l" fontAlgn="b"/>
                      <a:r>
                        <a:rPr lang="en-US" sz="1200" b="0" i="0" u="none" strike="noStrike">
                          <a:solidFill>
                            <a:srgbClr val="000000"/>
                          </a:solidFill>
                          <a:effectLst/>
                          <a:latin typeface="+mj-lt"/>
                        </a:rPr>
                        <a:t>Modeled RCP26</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a:solidFill>
                            <a:srgbClr val="000000"/>
                          </a:solidFill>
                          <a:effectLst/>
                          <a:latin typeface="+mj-lt"/>
                        </a:rPr>
                        <a:t>42.38</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a:solidFill>
                            <a:srgbClr val="000000"/>
                          </a:solidFill>
                          <a:effectLst/>
                          <a:latin typeface="+mj-lt"/>
                        </a:rPr>
                        <a:t>0.95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1.43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dirty="0">
                          <a:solidFill>
                            <a:srgbClr val="000000"/>
                          </a:solidFill>
                          <a:effectLst/>
                          <a:latin typeface="+mj-lt"/>
                        </a:rPr>
                        <a:t>1.67</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0.00</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9"/>
                  </a:ext>
                </a:extLst>
              </a:tr>
              <a:tr h="187036">
                <a:tc vMerge="1">
                  <a:txBody>
                    <a:bodyPr/>
                    <a:lstStyle/>
                    <a:p>
                      <a:endParaRPr lang="en-US"/>
                    </a:p>
                  </a:txBody>
                  <a:tcPr/>
                </a:tc>
                <a:tc>
                  <a:txBody>
                    <a:bodyPr/>
                    <a:lstStyle/>
                    <a:p>
                      <a:pPr algn="l" fontAlgn="b"/>
                      <a:r>
                        <a:rPr lang="en-US" sz="1200" b="0" i="0" u="none" strike="noStrike">
                          <a:solidFill>
                            <a:srgbClr val="000000"/>
                          </a:solidFill>
                          <a:effectLst/>
                          <a:latin typeface="+mj-lt"/>
                        </a:rPr>
                        <a:t>Modeled RCP85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a:solidFill>
                            <a:srgbClr val="000000"/>
                          </a:solidFill>
                          <a:effectLst/>
                          <a:latin typeface="+mj-lt"/>
                        </a:rPr>
                        <a:t>36.55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a:solidFill>
                            <a:srgbClr val="000000"/>
                          </a:solidFill>
                          <a:effectLst/>
                          <a:latin typeface="+mj-lt"/>
                        </a:rPr>
                        <a:t>1.55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2.26</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E169"/>
                    </a:solidFill>
                  </a:tcPr>
                </a:tc>
                <a:tc>
                  <a:txBody>
                    <a:bodyPr/>
                    <a:lstStyle/>
                    <a:p>
                      <a:pPr algn="ctr" fontAlgn="b"/>
                      <a:r>
                        <a:rPr lang="en-US" sz="1200" b="0" i="0" u="none" strike="noStrike" dirty="0">
                          <a:solidFill>
                            <a:srgbClr val="000000"/>
                          </a:solidFill>
                          <a:effectLst/>
                          <a:latin typeface="+mj-lt"/>
                        </a:rPr>
                        <a:t>2.14</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tx1"/>
                    </a:solidFill>
                  </a:tcPr>
                </a:tc>
                <a:tc>
                  <a:txBody>
                    <a:bodyPr/>
                    <a:lstStyle/>
                    <a:p>
                      <a:pPr algn="ctr" fontAlgn="b"/>
                      <a:r>
                        <a:rPr lang="en-US" sz="1200" b="0" i="0" u="none" strike="noStrike" dirty="0">
                          <a:solidFill>
                            <a:srgbClr val="000000"/>
                          </a:solidFill>
                          <a:effectLst/>
                          <a:latin typeface="+mj-lt"/>
                        </a:rPr>
                        <a:t>0.12</a:t>
                      </a:r>
                    </a:p>
                  </a:txBody>
                  <a:tcPr marL="12700" marR="12700" marT="12700" marB="0" anchor="b">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10"/>
                  </a:ext>
                </a:extLst>
              </a:tr>
            </a:tbl>
          </a:graphicData>
        </a:graphic>
      </p:graphicFrame>
      <p:sp>
        <p:nvSpPr>
          <p:cNvPr id="4" name="TextBox 3"/>
          <p:cNvSpPr txBox="1"/>
          <p:nvPr/>
        </p:nvSpPr>
        <p:spPr>
          <a:xfrm>
            <a:off x="990600" y="4343401"/>
            <a:ext cx="7315200" cy="2308324"/>
          </a:xfrm>
          <a:prstGeom prst="rect">
            <a:avLst/>
          </a:prstGeom>
          <a:noFill/>
        </p:spPr>
        <p:txBody>
          <a:bodyPr wrap="square" rtlCol="0">
            <a:spAutoFit/>
          </a:bodyPr>
          <a:lstStyle/>
          <a:p>
            <a:pPr marL="285750" indent="-285750">
              <a:buFont typeface="Arial" panose="020B0604020202020204" pitchFamily="34" charset="0"/>
              <a:buChar char="•"/>
            </a:pPr>
            <a:r>
              <a:rPr lang="en-US" b="1" dirty="0">
                <a:solidFill>
                  <a:schemeClr val="bg1"/>
                </a:solidFill>
                <a:latin typeface="Calibri" panose="020F0502020204030204" pitchFamily="34" charset="0"/>
              </a:rPr>
              <a:t>Immediate problems!  </a:t>
            </a:r>
            <a:r>
              <a:rPr lang="en-US" dirty="0">
                <a:solidFill>
                  <a:schemeClr val="bg1"/>
                </a:solidFill>
                <a:latin typeface="Calibri" panose="020F0502020204030204" pitchFamily="34" charset="0"/>
              </a:rPr>
              <a:t>There are some differences between observed and modeled scenario frequencies; the largest ones are highlighted in yellow.</a:t>
            </a:r>
          </a:p>
          <a:p>
            <a:pPr marL="285750" indent="-285750">
              <a:buFont typeface="Arial" panose="020B0604020202020204" pitchFamily="34" charset="0"/>
              <a:buChar char="•"/>
            </a:pPr>
            <a:r>
              <a:rPr lang="en-US" dirty="0">
                <a:solidFill>
                  <a:schemeClr val="bg1"/>
                </a:solidFill>
                <a:latin typeface="Calibri" panose="020F0502020204030204" pitchFamily="34" charset="0"/>
              </a:rPr>
              <a:t>DT greatly underestimated for both scenarios in </a:t>
            </a:r>
            <a:r>
              <a:rPr lang="en-US" dirty="0" err="1">
                <a:solidFill>
                  <a:schemeClr val="bg1"/>
                </a:solidFill>
                <a:latin typeface="Calibri" panose="020F0502020204030204" pitchFamily="34" charset="0"/>
              </a:rPr>
              <a:t>Daegu</a:t>
            </a:r>
            <a:r>
              <a:rPr lang="en-US" dirty="0">
                <a:solidFill>
                  <a:schemeClr val="bg1"/>
                </a:solidFill>
                <a:latin typeface="Calibri" panose="020F0502020204030204" pitchFamily="34" charset="0"/>
              </a:rPr>
              <a:t> and Seoul.</a:t>
            </a:r>
          </a:p>
          <a:p>
            <a:pPr marL="285750" indent="-285750">
              <a:buFont typeface="Arial" panose="020B0604020202020204" pitchFamily="34" charset="0"/>
              <a:buChar char="•"/>
            </a:pPr>
            <a:r>
              <a:rPr lang="en-US" dirty="0">
                <a:solidFill>
                  <a:schemeClr val="bg1"/>
                </a:solidFill>
                <a:latin typeface="Calibri" panose="020F0502020204030204" pitchFamily="34" charset="0"/>
              </a:rPr>
              <a:t>MT+ significantly underestimated for both scenarios in </a:t>
            </a:r>
            <a:r>
              <a:rPr lang="en-US" dirty="0" err="1">
                <a:solidFill>
                  <a:schemeClr val="bg1"/>
                </a:solidFill>
                <a:latin typeface="Calibri" panose="020F0502020204030204" pitchFamily="34" charset="0"/>
              </a:rPr>
              <a:t>Busan</a:t>
            </a:r>
            <a:r>
              <a:rPr lang="en-US" dirty="0">
                <a:solidFill>
                  <a:schemeClr val="bg1"/>
                </a:solidFill>
                <a:latin typeface="Calibri" panose="020F0502020204030204" pitchFamily="34" charset="0"/>
              </a:rPr>
              <a:t> and </a:t>
            </a:r>
            <a:r>
              <a:rPr lang="en-US" dirty="0" err="1">
                <a:solidFill>
                  <a:schemeClr val="bg1"/>
                </a:solidFill>
                <a:latin typeface="Calibri" panose="020F0502020204030204" pitchFamily="34" charset="0"/>
              </a:rPr>
              <a:t>Daegu</a:t>
            </a:r>
            <a:r>
              <a:rPr lang="en-US" dirty="0">
                <a:solidFill>
                  <a:schemeClr val="bg1"/>
                </a:solidFill>
                <a:latin typeface="Calibri" panose="020F0502020204030204" pitchFamily="34" charset="0"/>
              </a:rPr>
              <a:t>.</a:t>
            </a:r>
          </a:p>
          <a:p>
            <a:pPr marL="285750" indent="-285750">
              <a:buFont typeface="Arial" panose="020B0604020202020204" pitchFamily="34" charset="0"/>
              <a:buChar char="•"/>
            </a:pPr>
            <a:r>
              <a:rPr lang="en-US" dirty="0">
                <a:solidFill>
                  <a:schemeClr val="bg1"/>
                </a:solidFill>
                <a:latin typeface="Calibri" panose="020F0502020204030204" pitchFamily="34" charset="0"/>
              </a:rPr>
              <a:t>Underestimation in offensive air masses yields overestimation in comfortable DM air mass, particularly in </a:t>
            </a:r>
            <a:r>
              <a:rPr lang="en-US" dirty="0" err="1">
                <a:solidFill>
                  <a:schemeClr val="bg1"/>
                </a:solidFill>
                <a:latin typeface="Calibri" panose="020F0502020204030204" pitchFamily="34" charset="0"/>
              </a:rPr>
              <a:t>Daegu</a:t>
            </a:r>
            <a:r>
              <a:rPr lang="en-US" dirty="0">
                <a:solidFill>
                  <a:schemeClr val="bg1"/>
                </a:solidFill>
                <a:latin typeface="Calibri" panose="020F0502020204030204" pitchFamily="34" charset="0"/>
              </a:rPr>
              <a:t> RCP26.</a:t>
            </a:r>
          </a:p>
          <a:p>
            <a:pPr marL="285750" indent="-285750">
              <a:buFont typeface="Arial" panose="020B0604020202020204" pitchFamily="34" charset="0"/>
              <a:buChar char="•"/>
            </a:pPr>
            <a:r>
              <a:rPr lang="en-US" dirty="0">
                <a:solidFill>
                  <a:schemeClr val="bg1"/>
                </a:solidFill>
                <a:latin typeface="Calibri" panose="020F0502020204030204" pitchFamily="34" charset="0"/>
              </a:rPr>
              <a:t>Impact on scenario estimates for future decades unknown.</a:t>
            </a:r>
          </a:p>
        </p:txBody>
      </p:sp>
    </p:spTree>
    <p:extLst>
      <p:ext uri="{BB962C8B-B14F-4D97-AF65-F5344CB8AC3E}">
        <p14:creationId xmlns:p14="http://schemas.microsoft.com/office/powerpoint/2010/main" val="642189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Autofit/>
          </a:bodyPr>
          <a:lstStyle/>
          <a:p>
            <a:r>
              <a:rPr lang="en-US" sz="3600" dirty="0" err="1">
                <a:effectLst>
                  <a:outerShdw blurRad="38100" dist="38100" dir="2700000" algn="tl">
                    <a:srgbClr val="000000">
                      <a:alpha val="43137"/>
                    </a:srgbClr>
                  </a:outerShdw>
                </a:effectLst>
              </a:rPr>
              <a:t>Debiasing</a:t>
            </a:r>
            <a:r>
              <a:rPr lang="en-US" sz="3600" dirty="0">
                <a:effectLst>
                  <a:outerShdw blurRad="38100" dist="38100" dir="2700000" algn="tl">
                    <a:srgbClr val="000000">
                      <a:alpha val="43137"/>
                    </a:srgbClr>
                  </a:outerShdw>
                </a:effectLst>
              </a:rPr>
              <a:t> Modeled Dataset and SSC Development for Modeled Data</a:t>
            </a: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latin typeface="Calibri" panose="020F0502020204030204" pitchFamily="34" charset="0"/>
              </a:rPr>
              <a:t>Need to </a:t>
            </a:r>
            <a:r>
              <a:rPr lang="en-US" i="1" dirty="0" err="1">
                <a:solidFill>
                  <a:schemeClr val="bg1"/>
                </a:solidFill>
                <a:latin typeface="Calibri" panose="020F0502020204030204" pitchFamily="34" charset="0"/>
              </a:rPr>
              <a:t>debias</a:t>
            </a:r>
            <a:r>
              <a:rPr lang="en-US" i="1" dirty="0">
                <a:solidFill>
                  <a:schemeClr val="bg1"/>
                </a:solidFill>
                <a:latin typeface="Calibri" panose="020F0502020204030204" pitchFamily="34" charset="0"/>
              </a:rPr>
              <a:t> </a:t>
            </a:r>
            <a:r>
              <a:rPr lang="en-US" dirty="0">
                <a:solidFill>
                  <a:schemeClr val="bg1"/>
                </a:solidFill>
                <a:latin typeface="Calibri" panose="020F0502020204030204" pitchFamily="34" charset="0"/>
              </a:rPr>
              <a:t>dataset by removing the mean monthly model (GCM) bias at each grid point.</a:t>
            </a:r>
          </a:p>
          <a:p>
            <a:r>
              <a:rPr lang="en-US" dirty="0">
                <a:solidFill>
                  <a:schemeClr val="bg1"/>
                </a:solidFill>
                <a:latin typeface="Calibri" panose="020F0502020204030204" pitchFamily="34" charset="0"/>
              </a:rPr>
              <a:t>Done by comparing modeled historical data to NOAA/CIRES reanalysis data, which we considered “observed” data (</a:t>
            </a:r>
            <a:r>
              <a:rPr lang="en-US" b="1" dirty="0">
                <a:solidFill>
                  <a:schemeClr val="bg1"/>
                </a:solidFill>
                <a:latin typeface="Calibri" panose="020F0502020204030204" pitchFamily="34" charset="0"/>
              </a:rPr>
              <a:t>thanks to NIMR Korea</a:t>
            </a:r>
            <a:r>
              <a:rPr lang="en-US" dirty="0">
                <a:solidFill>
                  <a:schemeClr val="bg1"/>
                </a:solidFill>
                <a:latin typeface="Calibri" panose="020F0502020204030204" pitchFamily="34" charset="0"/>
              </a:rPr>
              <a:t>).</a:t>
            </a:r>
          </a:p>
          <a:p>
            <a:r>
              <a:rPr lang="en-US" dirty="0">
                <a:solidFill>
                  <a:schemeClr val="bg1"/>
                </a:solidFill>
                <a:latin typeface="Calibri" panose="020F0502020204030204" pitchFamily="34" charset="0"/>
              </a:rPr>
              <a:t>SSC for modeled data: defined circulation patterns for reanalysis, historical, &amp; future GCM datasets. </a:t>
            </a:r>
          </a:p>
          <a:p>
            <a:r>
              <a:rPr lang="en-US" dirty="0">
                <a:solidFill>
                  <a:schemeClr val="bg1"/>
                </a:solidFill>
                <a:latin typeface="Calibri" panose="020F0502020204030204" pitchFamily="34" charset="0"/>
              </a:rPr>
              <a:t>PCA, k-means, regression and DFA were all used to define circulation patterns.</a:t>
            </a:r>
          </a:p>
          <a:p>
            <a:r>
              <a:rPr lang="en-US" dirty="0">
                <a:solidFill>
                  <a:schemeClr val="bg1"/>
                </a:solidFill>
                <a:latin typeface="Calibri" panose="020F0502020204030204" pitchFamily="34" charset="0"/>
              </a:rPr>
              <a:t>Historical relationships between CPs and SSC types were then extrapolated to GCM future data to get future SSC types (</a:t>
            </a:r>
            <a:r>
              <a:rPr lang="en-US" b="1" dirty="0">
                <a:solidFill>
                  <a:schemeClr val="bg1"/>
                </a:solidFill>
                <a:latin typeface="Calibri" panose="020F0502020204030204" pitchFamily="34" charset="0"/>
              </a:rPr>
              <a:t>thanks to Lee and Sheridan, 2011</a:t>
            </a:r>
            <a:r>
              <a:rPr lang="en-US" dirty="0">
                <a:solidFill>
                  <a:schemeClr val="bg1"/>
                </a:solidFill>
                <a:latin typeface="Calibri" panose="020F0502020204030204" pitchFamily="34" charset="0"/>
              </a:rPr>
              <a:t>).</a:t>
            </a:r>
          </a:p>
        </p:txBody>
      </p:sp>
    </p:spTree>
    <p:extLst>
      <p:ext uri="{BB962C8B-B14F-4D97-AF65-F5344CB8AC3E}">
        <p14:creationId xmlns:p14="http://schemas.microsoft.com/office/powerpoint/2010/main" val="1660830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effectLst>
                  <a:outerShdw blurRad="38100" dist="38100" dir="2700000" algn="tl">
                    <a:srgbClr val="000000">
                      <a:alpha val="43137"/>
                    </a:srgbClr>
                  </a:outerShdw>
                </a:effectLst>
              </a:rPr>
              <a:t>Day by Day Matching Between “Observed” and Modeled SSC: Seoul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3368419"/>
              </p:ext>
            </p:extLst>
          </p:nvPr>
        </p:nvGraphicFramePr>
        <p:xfrm>
          <a:off x="1447802" y="1524001"/>
          <a:ext cx="6248397" cy="2743202"/>
        </p:xfrm>
        <a:graphic>
          <a:graphicData uri="http://schemas.openxmlformats.org/drawingml/2006/table">
            <a:tbl>
              <a:tblPr firstRow="1" firstCol="1" bandRow="1">
                <a:tableStyleId>{5C22544A-7EE6-4342-B048-85BDC9FD1C3A}</a:tableStyleId>
              </a:tblPr>
              <a:tblGrid>
                <a:gridCol w="603956">
                  <a:extLst>
                    <a:ext uri="{9D8B030D-6E8A-4147-A177-3AD203B41FA5}">
                      <a16:colId xmlns:a16="http://schemas.microsoft.com/office/drawing/2014/main" val="20000"/>
                    </a:ext>
                  </a:extLst>
                </a:gridCol>
                <a:gridCol w="558094">
                  <a:extLst>
                    <a:ext uri="{9D8B030D-6E8A-4147-A177-3AD203B41FA5}">
                      <a16:colId xmlns:a16="http://schemas.microsoft.com/office/drawing/2014/main" val="20001"/>
                    </a:ext>
                  </a:extLst>
                </a:gridCol>
                <a:gridCol w="558094">
                  <a:extLst>
                    <a:ext uri="{9D8B030D-6E8A-4147-A177-3AD203B41FA5}">
                      <a16:colId xmlns:a16="http://schemas.microsoft.com/office/drawing/2014/main" val="20002"/>
                    </a:ext>
                  </a:extLst>
                </a:gridCol>
                <a:gridCol w="426861">
                  <a:extLst>
                    <a:ext uri="{9D8B030D-6E8A-4147-A177-3AD203B41FA5}">
                      <a16:colId xmlns:a16="http://schemas.microsoft.com/office/drawing/2014/main" val="20003"/>
                    </a:ext>
                  </a:extLst>
                </a:gridCol>
                <a:gridCol w="558094">
                  <a:extLst>
                    <a:ext uri="{9D8B030D-6E8A-4147-A177-3AD203B41FA5}">
                      <a16:colId xmlns:a16="http://schemas.microsoft.com/office/drawing/2014/main" val="20004"/>
                    </a:ext>
                  </a:extLst>
                </a:gridCol>
                <a:gridCol w="558094">
                  <a:extLst>
                    <a:ext uri="{9D8B030D-6E8A-4147-A177-3AD203B41FA5}">
                      <a16:colId xmlns:a16="http://schemas.microsoft.com/office/drawing/2014/main" val="20005"/>
                    </a:ext>
                  </a:extLst>
                </a:gridCol>
                <a:gridCol w="558094">
                  <a:extLst>
                    <a:ext uri="{9D8B030D-6E8A-4147-A177-3AD203B41FA5}">
                      <a16:colId xmlns:a16="http://schemas.microsoft.com/office/drawing/2014/main" val="20006"/>
                    </a:ext>
                  </a:extLst>
                </a:gridCol>
                <a:gridCol w="558094">
                  <a:extLst>
                    <a:ext uri="{9D8B030D-6E8A-4147-A177-3AD203B41FA5}">
                      <a16:colId xmlns:a16="http://schemas.microsoft.com/office/drawing/2014/main" val="20007"/>
                    </a:ext>
                  </a:extLst>
                </a:gridCol>
                <a:gridCol w="644172">
                  <a:extLst>
                    <a:ext uri="{9D8B030D-6E8A-4147-A177-3AD203B41FA5}">
                      <a16:colId xmlns:a16="http://schemas.microsoft.com/office/drawing/2014/main" val="20008"/>
                    </a:ext>
                  </a:extLst>
                </a:gridCol>
                <a:gridCol w="644172">
                  <a:extLst>
                    <a:ext uri="{9D8B030D-6E8A-4147-A177-3AD203B41FA5}">
                      <a16:colId xmlns:a16="http://schemas.microsoft.com/office/drawing/2014/main" val="20009"/>
                    </a:ext>
                  </a:extLst>
                </a:gridCol>
                <a:gridCol w="580672">
                  <a:extLst>
                    <a:ext uri="{9D8B030D-6E8A-4147-A177-3AD203B41FA5}">
                      <a16:colId xmlns:a16="http://schemas.microsoft.com/office/drawing/2014/main" val="20010"/>
                    </a:ext>
                  </a:extLst>
                </a:gridCol>
              </a:tblGrid>
              <a:tr h="249382">
                <a:tc rowSpan="2" gridSpan="2">
                  <a:txBody>
                    <a:bodyPr/>
                    <a:lstStyle/>
                    <a:p>
                      <a:endParaRPr lang="en-US" sz="1000" dirty="0">
                        <a:effectLst/>
                        <a:latin typeface="Calibri"/>
                      </a:endParaRPr>
                    </a:p>
                  </a:txBody>
                  <a:tcPr marL="68580" marR="68580" marT="0" marB="0" anchor="b"/>
                </a:tc>
                <a:tc rowSpan="2" hMerge="1">
                  <a:txBody>
                    <a:bodyPr/>
                    <a:lstStyle/>
                    <a:p>
                      <a:endParaRPr lang="en-US"/>
                    </a:p>
                  </a:txBody>
                  <a:tcPr/>
                </a:tc>
                <a:tc gridSpan="9">
                  <a:txBody>
                    <a:bodyPr/>
                    <a:lstStyle/>
                    <a:p>
                      <a:pPr marL="0" marR="0" algn="ctr">
                        <a:lnSpc>
                          <a:spcPct val="115000"/>
                        </a:lnSpc>
                        <a:spcBef>
                          <a:spcPts val="0"/>
                        </a:spcBef>
                        <a:spcAft>
                          <a:spcPts val="0"/>
                        </a:spcAft>
                      </a:pPr>
                      <a:r>
                        <a:rPr lang="en-US" sz="1100" dirty="0">
                          <a:effectLst/>
                        </a:rPr>
                        <a:t>MODELED SSC</a:t>
                      </a:r>
                      <a:endParaRPr lang="en-US" sz="11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9382">
                <a:tc gridSpan="2" vMerge="1">
                  <a:txBody>
                    <a:bodyPr/>
                    <a:lstStyle/>
                    <a:p>
                      <a:endParaRPr lang="en-US"/>
                    </a:p>
                  </a:txBody>
                  <a:tcPr/>
                </a:tc>
                <a:tc hMerge="1" vMerge="1">
                  <a:txBody>
                    <a:bodyPr/>
                    <a:lstStyle/>
                    <a:p>
                      <a:endParaRPr lang="en-US"/>
                    </a:p>
                  </a:txBody>
                  <a:tcPr/>
                </a:tc>
                <a:tc>
                  <a:txBody>
                    <a:bodyPr/>
                    <a:lstStyle/>
                    <a:p>
                      <a:pPr marL="0" marR="0" algn="ctr">
                        <a:lnSpc>
                          <a:spcPct val="115000"/>
                        </a:lnSpc>
                        <a:spcBef>
                          <a:spcPts val="0"/>
                        </a:spcBef>
                        <a:spcAft>
                          <a:spcPts val="0"/>
                        </a:spcAft>
                      </a:pPr>
                      <a:r>
                        <a:rPr lang="en-US" sz="1100">
                          <a:effectLst/>
                        </a:rPr>
                        <a:t>DM</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DP</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DT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MM</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MP</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Total</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249382">
                <a:tc rowSpan="9">
                  <a:txBody>
                    <a:bodyPr/>
                    <a:lstStyle/>
                    <a:p>
                      <a:pPr marL="0" marR="0" algn="ctr">
                        <a:lnSpc>
                          <a:spcPct val="115000"/>
                        </a:lnSpc>
                        <a:spcBef>
                          <a:spcPts val="0"/>
                        </a:spcBef>
                        <a:spcAft>
                          <a:spcPts val="0"/>
                        </a:spcAft>
                      </a:pPr>
                      <a:r>
                        <a:rPr lang="en-US" sz="1100" dirty="0">
                          <a:effectLst/>
                          <a:latin typeface="+mn-lt"/>
                        </a:rPr>
                        <a:t>OBS.</a:t>
                      </a:r>
                    </a:p>
                    <a:p>
                      <a:pPr marL="0" marR="0" algn="ctr">
                        <a:lnSpc>
                          <a:spcPct val="115000"/>
                        </a:lnSpc>
                        <a:spcBef>
                          <a:spcPts val="0"/>
                        </a:spcBef>
                        <a:spcAft>
                          <a:spcPts val="0"/>
                        </a:spcAft>
                      </a:pPr>
                      <a:r>
                        <a:rPr lang="en-US" sz="1100" dirty="0">
                          <a:effectLst/>
                          <a:latin typeface="+mn-lt"/>
                          <a:ea typeface="Calibri"/>
                          <a:cs typeface="Times New Roman"/>
                        </a:rPr>
                        <a:t>SSC</a:t>
                      </a:r>
                    </a:p>
                  </a:txBody>
                  <a:tcPr marL="68580" marR="68580" marT="0" marB="0" anchor="ctr"/>
                </a:tc>
                <a:tc>
                  <a:txBody>
                    <a:bodyPr/>
                    <a:lstStyle/>
                    <a:p>
                      <a:pPr marL="0" marR="0" algn="ctr">
                        <a:lnSpc>
                          <a:spcPct val="115000"/>
                        </a:lnSpc>
                        <a:spcBef>
                          <a:spcPts val="0"/>
                        </a:spcBef>
                        <a:spcAft>
                          <a:spcPts val="0"/>
                        </a:spcAft>
                      </a:pPr>
                      <a:r>
                        <a:rPr lang="en-US" sz="1100">
                          <a:effectLst/>
                        </a:rPr>
                        <a:t>DM</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chemeClr val="bg1"/>
                          </a:solidFill>
                          <a:effectLst/>
                        </a:rPr>
                        <a:t>2548</a:t>
                      </a:r>
                      <a:endParaRPr lang="en-US" sz="1100" dirty="0">
                        <a:solidFill>
                          <a:schemeClr val="bg1"/>
                        </a:solidFill>
                        <a:effectLst/>
                        <a:latin typeface="Calibri"/>
                        <a:ea typeface="Calibri"/>
                        <a:cs typeface="Times New Roman"/>
                      </a:endParaRPr>
                    </a:p>
                  </a:txBody>
                  <a:tcPr marL="68580" marR="68580" marT="0" marB="0" anchor="b">
                    <a:solidFill>
                      <a:schemeClr val="accent1">
                        <a:lumMod val="60000"/>
                        <a:lumOff val="40000"/>
                      </a:schemeClr>
                    </a:solidFill>
                  </a:tcPr>
                </a:tc>
                <a:tc>
                  <a:txBody>
                    <a:bodyPr/>
                    <a:lstStyle/>
                    <a:p>
                      <a:pPr marL="0" marR="0" algn="ctr">
                        <a:lnSpc>
                          <a:spcPct val="115000"/>
                        </a:lnSpc>
                        <a:spcBef>
                          <a:spcPts val="0"/>
                        </a:spcBef>
                        <a:spcAft>
                          <a:spcPts val="0"/>
                        </a:spcAft>
                      </a:pPr>
                      <a:r>
                        <a:rPr lang="en-US" sz="1100">
                          <a:effectLst/>
                        </a:rPr>
                        <a:t>70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194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114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2980</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2"/>
                  </a:ext>
                </a:extLst>
              </a:tr>
              <a:tr h="249382">
                <a:tc vMerge="1">
                  <a:txBody>
                    <a:bodyPr/>
                    <a:lstStyle/>
                    <a:p>
                      <a:endParaRPr lang="en-US"/>
                    </a:p>
                  </a:txBody>
                  <a:tcPr/>
                </a:tc>
                <a:tc>
                  <a:txBody>
                    <a:bodyPr/>
                    <a:lstStyle/>
                    <a:p>
                      <a:pPr marL="0" marR="0" algn="ctr">
                        <a:lnSpc>
                          <a:spcPct val="115000"/>
                        </a:lnSpc>
                        <a:spcBef>
                          <a:spcPts val="0"/>
                        </a:spcBef>
                        <a:spcAft>
                          <a:spcPts val="0"/>
                        </a:spcAft>
                      </a:pPr>
                      <a:r>
                        <a:rPr lang="en-US" sz="1100">
                          <a:effectLst/>
                        </a:rPr>
                        <a:t>DP</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175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213</a:t>
                      </a:r>
                      <a:endParaRPr lang="en-US" sz="1100" dirty="0">
                        <a:effectLst/>
                        <a:latin typeface="Calibri"/>
                        <a:ea typeface="Calibri"/>
                        <a:cs typeface="Times New Roman"/>
                      </a:endParaRPr>
                    </a:p>
                  </a:txBody>
                  <a:tcPr marL="68580" marR="68580" marT="0" marB="0" anchor="b">
                    <a:solidFill>
                      <a:schemeClr val="accent1">
                        <a:lumMod val="60000"/>
                        <a:lumOff val="40000"/>
                      </a:schemeClr>
                    </a:solidFill>
                  </a:tcPr>
                </a:tc>
                <a:tc>
                  <a:txBody>
                    <a:bodyPr/>
                    <a:lstStyle/>
                    <a:p>
                      <a:pPr marL="0" marR="0" algn="ctr">
                        <a:lnSpc>
                          <a:spcPct val="115000"/>
                        </a:lnSpc>
                        <a:spcBef>
                          <a:spcPts val="0"/>
                        </a:spcBef>
                        <a:spcAft>
                          <a:spcPts val="0"/>
                        </a:spcAft>
                      </a:pPr>
                      <a:r>
                        <a:rPr lang="en-US" sz="1100">
                          <a:effectLst/>
                        </a:rPr>
                        <a:t>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412</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3"/>
                  </a:ext>
                </a:extLst>
              </a:tr>
              <a:tr h="249382">
                <a:tc vMerge="1">
                  <a:txBody>
                    <a:bodyPr/>
                    <a:lstStyle/>
                    <a:p>
                      <a:endParaRPr lang="en-US"/>
                    </a:p>
                  </a:txBody>
                  <a:tcPr/>
                </a:tc>
                <a:tc>
                  <a:txBody>
                    <a:bodyPr/>
                    <a:lstStyle/>
                    <a:p>
                      <a:pPr marL="0" marR="0" algn="ctr">
                        <a:lnSpc>
                          <a:spcPct val="115000"/>
                        </a:lnSpc>
                        <a:spcBef>
                          <a:spcPts val="0"/>
                        </a:spcBef>
                        <a:spcAft>
                          <a:spcPts val="0"/>
                        </a:spcAft>
                      </a:pPr>
                      <a:r>
                        <a:rPr lang="en-US" sz="1100">
                          <a:effectLst/>
                        </a:rPr>
                        <a:t>DT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194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92</a:t>
                      </a:r>
                      <a:endParaRPr lang="en-US" sz="1100" dirty="0">
                        <a:effectLst/>
                        <a:latin typeface="Calibri"/>
                        <a:ea typeface="Calibri"/>
                        <a:cs typeface="Times New Roman"/>
                      </a:endParaRPr>
                    </a:p>
                  </a:txBody>
                  <a:tcPr marL="68580" marR="68580" marT="0" marB="0" anchor="b">
                    <a:solidFill>
                      <a:schemeClr val="accent1">
                        <a:lumMod val="60000"/>
                        <a:lumOff val="40000"/>
                      </a:schemeClr>
                    </a:solidFill>
                  </a:tcPr>
                </a:tc>
                <a:tc>
                  <a:txBody>
                    <a:bodyPr/>
                    <a:lstStyle/>
                    <a:p>
                      <a:pPr marL="0" marR="0" algn="ctr">
                        <a:lnSpc>
                          <a:spcPct val="115000"/>
                        </a:lnSpc>
                        <a:spcBef>
                          <a:spcPts val="0"/>
                        </a:spcBef>
                        <a:spcAft>
                          <a:spcPts val="0"/>
                        </a:spcAft>
                      </a:pPr>
                      <a:r>
                        <a:rPr lang="en-US" sz="1100">
                          <a:effectLst/>
                        </a:rPr>
                        <a:t>30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55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375</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4"/>
                  </a:ext>
                </a:extLst>
              </a:tr>
              <a:tr h="249382">
                <a:tc vMerge="1">
                  <a:txBody>
                    <a:bodyPr/>
                    <a:lstStyle/>
                    <a:p>
                      <a:endParaRPr lang="en-US"/>
                    </a:p>
                  </a:txBody>
                  <a:tcPr/>
                </a:tc>
                <a:tc>
                  <a:txBody>
                    <a:bodyPr/>
                    <a:lstStyle/>
                    <a:p>
                      <a:pPr marL="0" marR="0" algn="ctr">
                        <a:lnSpc>
                          <a:spcPct val="115000"/>
                        </a:lnSpc>
                        <a:spcBef>
                          <a:spcPts val="0"/>
                        </a:spcBef>
                        <a:spcAft>
                          <a:spcPts val="0"/>
                        </a:spcAft>
                      </a:pPr>
                      <a:r>
                        <a:rPr lang="en-US" sz="1100">
                          <a:effectLst/>
                        </a:rPr>
                        <a:t>MM</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313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1081</a:t>
                      </a:r>
                      <a:endParaRPr lang="en-US" sz="1100" dirty="0">
                        <a:effectLst/>
                        <a:latin typeface="Calibri"/>
                        <a:ea typeface="Calibri"/>
                        <a:cs typeface="Times New Roman"/>
                      </a:endParaRPr>
                    </a:p>
                  </a:txBody>
                  <a:tcPr marL="68580" marR="68580" marT="0" marB="0" anchor="b">
                    <a:solidFill>
                      <a:schemeClr val="accent1">
                        <a:lumMod val="60000"/>
                        <a:lumOff val="40000"/>
                      </a:schemeClr>
                    </a:solidFill>
                  </a:tcPr>
                </a:tc>
                <a:tc>
                  <a:txBody>
                    <a:bodyPr/>
                    <a:lstStyle/>
                    <a:p>
                      <a:pPr marL="0" marR="0" algn="ctr">
                        <a:lnSpc>
                          <a:spcPct val="115000"/>
                        </a:lnSpc>
                        <a:spcBef>
                          <a:spcPts val="0"/>
                        </a:spcBef>
                        <a:spcAft>
                          <a:spcPts val="0"/>
                        </a:spcAft>
                      </a:pPr>
                      <a:r>
                        <a:rPr lang="en-US" sz="1100">
                          <a:effectLst/>
                        </a:rPr>
                        <a:t>11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222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1639</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5"/>
                  </a:ext>
                </a:extLst>
              </a:tr>
              <a:tr h="249382">
                <a:tc vMerge="1">
                  <a:txBody>
                    <a:bodyPr/>
                    <a:lstStyle/>
                    <a:p>
                      <a:endParaRPr lang="en-US"/>
                    </a:p>
                  </a:txBody>
                  <a:tcPr/>
                </a:tc>
                <a:tc>
                  <a:txBody>
                    <a:bodyPr/>
                    <a:lstStyle/>
                    <a:p>
                      <a:pPr marL="0" marR="0" algn="ctr">
                        <a:lnSpc>
                          <a:spcPct val="115000"/>
                        </a:lnSpc>
                        <a:spcBef>
                          <a:spcPts val="0"/>
                        </a:spcBef>
                        <a:spcAft>
                          <a:spcPts val="0"/>
                        </a:spcAft>
                      </a:pPr>
                      <a:r>
                        <a:rPr lang="en-US" sz="1100">
                          <a:effectLst/>
                        </a:rPr>
                        <a:t>MP</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71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50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52</a:t>
                      </a:r>
                      <a:endParaRPr lang="en-US" sz="1100" dirty="0">
                        <a:effectLst/>
                        <a:latin typeface="Calibri"/>
                        <a:ea typeface="Calibri"/>
                        <a:cs typeface="Times New Roman"/>
                      </a:endParaRPr>
                    </a:p>
                  </a:txBody>
                  <a:tcPr marL="68580" marR="68580" marT="0" marB="0" anchor="b">
                    <a:solidFill>
                      <a:schemeClr val="accent1">
                        <a:lumMod val="60000"/>
                        <a:lumOff val="40000"/>
                      </a:schemeClr>
                    </a:solidFill>
                  </a:tcPr>
                </a:tc>
                <a:tc>
                  <a:txBody>
                    <a:bodyPr/>
                    <a:lstStyle/>
                    <a:p>
                      <a:pPr marL="0" marR="0" algn="ctr">
                        <a:lnSpc>
                          <a:spcPct val="115000"/>
                        </a:lnSpc>
                        <a:spcBef>
                          <a:spcPts val="0"/>
                        </a:spcBef>
                        <a:spcAft>
                          <a:spcPts val="0"/>
                        </a:spcAft>
                      </a:pPr>
                      <a:r>
                        <a:rPr lang="en-US" sz="1100">
                          <a:effectLst/>
                        </a:rPr>
                        <a:t>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187</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6"/>
                  </a:ext>
                </a:extLst>
              </a:tr>
              <a:tr h="249382">
                <a:tc vMerge="1">
                  <a:txBody>
                    <a:bodyPr/>
                    <a:lstStyle/>
                    <a:p>
                      <a:endParaRPr lang="en-US"/>
                    </a:p>
                  </a:txBody>
                  <a:tcPr/>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180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306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592</a:t>
                      </a:r>
                      <a:endParaRPr lang="en-US" sz="1100" dirty="0">
                        <a:effectLst/>
                        <a:latin typeface="Calibri"/>
                        <a:ea typeface="Calibri"/>
                        <a:cs typeface="Times New Roman"/>
                      </a:endParaRPr>
                    </a:p>
                  </a:txBody>
                  <a:tcPr marL="68580" marR="68580" marT="0" marB="0" anchor="b">
                    <a:solidFill>
                      <a:schemeClr val="accent1">
                        <a:lumMod val="60000"/>
                        <a:lumOff val="40000"/>
                      </a:schemeClr>
                    </a:solidFill>
                  </a:tcPr>
                </a:tc>
                <a:tc>
                  <a:txBody>
                    <a:bodyPr/>
                    <a:lstStyle/>
                    <a:p>
                      <a:pPr marL="0" marR="0" algn="ctr">
                        <a:lnSpc>
                          <a:spcPct val="115000"/>
                        </a:lnSpc>
                        <a:spcBef>
                          <a:spcPts val="0"/>
                        </a:spcBef>
                        <a:spcAft>
                          <a:spcPts val="0"/>
                        </a:spcAft>
                      </a:pPr>
                      <a:r>
                        <a:rPr lang="en-US" sz="1100">
                          <a:effectLst/>
                        </a:rPr>
                        <a:t>12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1117</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7"/>
                  </a:ext>
                </a:extLst>
              </a:tr>
              <a:tr h="249382">
                <a:tc vMerge="1">
                  <a:txBody>
                    <a:bodyPr/>
                    <a:lstStyle/>
                    <a:p>
                      <a:endParaRPr lang="en-US"/>
                    </a:p>
                  </a:txBody>
                  <a:tcPr/>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85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22</a:t>
                      </a:r>
                      <a:endParaRPr lang="en-US" sz="1100" dirty="0">
                        <a:effectLst/>
                        <a:latin typeface="Calibri"/>
                        <a:ea typeface="Calibri"/>
                        <a:cs typeface="Times New Roman"/>
                      </a:endParaRPr>
                    </a:p>
                  </a:txBody>
                  <a:tcPr marL="68580" marR="68580" marT="0" marB="0" anchor="b">
                    <a:solidFill>
                      <a:schemeClr val="accent1">
                        <a:lumMod val="60000"/>
                        <a:lumOff val="40000"/>
                      </a:schemeClr>
                    </a:solidFill>
                  </a:tcPr>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115</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8"/>
                  </a:ext>
                </a:extLst>
              </a:tr>
              <a:tr h="249382">
                <a:tc vMerge="1">
                  <a:txBody>
                    <a:bodyPr/>
                    <a:lstStyle/>
                    <a:p>
                      <a:endParaRPr lang="en-US"/>
                    </a:p>
                  </a:txBody>
                  <a:tcPr/>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3</a:t>
                      </a:r>
                      <a:endParaRPr lang="en-US" sz="1100" dirty="0">
                        <a:effectLst/>
                        <a:latin typeface="Calibri"/>
                        <a:ea typeface="Calibri"/>
                        <a:cs typeface="Times New Roman"/>
                      </a:endParaRPr>
                    </a:p>
                  </a:txBody>
                  <a:tcPr marL="68580" marR="68580" marT="0" marB="0" anchor="b">
                    <a:solidFill>
                      <a:schemeClr val="accent1">
                        <a:lumMod val="60000"/>
                        <a:lumOff val="40000"/>
                      </a:schemeClr>
                    </a:solidFill>
                  </a:tcPr>
                </a:tc>
                <a:tc>
                  <a:txBody>
                    <a:bodyPr/>
                    <a:lstStyle/>
                    <a:p>
                      <a:pPr marL="0" marR="0" algn="ctr">
                        <a:lnSpc>
                          <a:spcPct val="115000"/>
                        </a:lnSpc>
                        <a:spcBef>
                          <a:spcPts val="0"/>
                        </a:spcBef>
                        <a:spcAft>
                          <a:spcPts val="0"/>
                        </a:spcAft>
                      </a:pPr>
                      <a:r>
                        <a:rPr lang="en-US" sz="1100">
                          <a:effectLst/>
                        </a:rPr>
                        <a:t>19</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9"/>
                  </a:ext>
                </a:extLst>
              </a:tr>
              <a:tr h="249382">
                <a:tc vMerge="1">
                  <a:txBody>
                    <a:bodyPr/>
                    <a:lstStyle/>
                    <a:p>
                      <a:endParaRPr lang="en-US"/>
                    </a:p>
                  </a:txBody>
                  <a:tcPr/>
                </a:tc>
                <a:tc>
                  <a:txBody>
                    <a:bodyPr/>
                    <a:lstStyle/>
                    <a:p>
                      <a:pPr marL="0" marR="0" algn="ctr">
                        <a:lnSpc>
                          <a:spcPct val="115000"/>
                        </a:lnSpc>
                        <a:spcBef>
                          <a:spcPts val="0"/>
                        </a:spcBef>
                        <a:spcAft>
                          <a:spcPts val="0"/>
                        </a:spcAft>
                      </a:pPr>
                      <a:r>
                        <a:rPr lang="en-US" sz="1100">
                          <a:effectLst/>
                        </a:rPr>
                        <a:t>Total</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3481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297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177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1677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85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1085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6844</a:t>
                      </a:r>
                      <a:endParaRPr lang="en-US" sz="1100" dirty="0">
                        <a:effectLst/>
                        <a:latin typeface="Calibri"/>
                        <a:ea typeface="Calibri"/>
                        <a:cs typeface="Times New Roman"/>
                      </a:endParaRPr>
                    </a:p>
                  </a:txBody>
                  <a:tcPr marL="68580" marR="68580" marT="0" marB="0" anchor="b">
                    <a:solidFill>
                      <a:schemeClr val="accent1">
                        <a:lumMod val="60000"/>
                        <a:lumOff val="40000"/>
                      </a:schemeClr>
                    </a:solidFill>
                  </a:tcPr>
                </a:tc>
                <a:extLst>
                  <a:ext uri="{0D108BD9-81ED-4DB2-BD59-A6C34878D82A}">
                    <a16:rowId xmlns:a16="http://schemas.microsoft.com/office/drawing/2014/main" val="10010"/>
                  </a:ext>
                </a:extLst>
              </a:tr>
            </a:tbl>
          </a:graphicData>
        </a:graphic>
      </p:graphicFrame>
      <p:sp>
        <p:nvSpPr>
          <p:cNvPr id="5" name="TextBox 4"/>
          <p:cNvSpPr txBox="1"/>
          <p:nvPr/>
        </p:nvSpPr>
        <p:spPr>
          <a:xfrm>
            <a:off x="457200" y="4800600"/>
            <a:ext cx="8153400" cy="923330"/>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latin typeface="Calibri" panose="020F0502020204030204" pitchFamily="34" charset="0"/>
              </a:rPr>
              <a:t>Actual daily matches occurred 67.3% of time, </a:t>
            </a:r>
            <a:r>
              <a:rPr lang="en-US" i="1" dirty="0">
                <a:solidFill>
                  <a:schemeClr val="bg1"/>
                </a:solidFill>
                <a:latin typeface="Calibri" panose="020F0502020204030204" pitchFamily="34" charset="0"/>
              </a:rPr>
              <a:t>much</a:t>
            </a:r>
            <a:r>
              <a:rPr lang="en-US" dirty="0">
                <a:solidFill>
                  <a:schemeClr val="bg1"/>
                </a:solidFill>
                <a:latin typeface="Calibri" panose="020F0502020204030204" pitchFamily="34" charset="0"/>
              </a:rPr>
              <a:t> better than last year’s analysis.</a:t>
            </a:r>
          </a:p>
          <a:p>
            <a:pPr marL="285750" indent="-285750">
              <a:buFont typeface="Arial" panose="020B0604020202020204" pitchFamily="34" charset="0"/>
              <a:buChar char="•"/>
            </a:pPr>
            <a:r>
              <a:rPr lang="en-US" dirty="0">
                <a:solidFill>
                  <a:schemeClr val="bg1"/>
                </a:solidFill>
                <a:latin typeface="Calibri" panose="020F0502020204030204" pitchFamily="34" charset="0"/>
              </a:rPr>
              <a:t>Many misclassified days into neighboring weather type (e.g. MT+ classified to MT).</a:t>
            </a:r>
          </a:p>
          <a:p>
            <a:pPr marL="285750" indent="-285750">
              <a:buFont typeface="Arial" panose="020B0604020202020204" pitchFamily="34" charset="0"/>
              <a:buChar char="•"/>
            </a:pPr>
            <a:r>
              <a:rPr lang="en-US" dirty="0">
                <a:solidFill>
                  <a:schemeClr val="bg1"/>
                </a:solidFill>
                <a:latin typeface="Calibri" panose="020F0502020204030204" pitchFamily="34" charset="0"/>
              </a:rPr>
              <a:t>35 of 38 modeled MT+ days classified into some observed MT category.</a:t>
            </a:r>
          </a:p>
        </p:txBody>
      </p:sp>
    </p:spTree>
    <p:extLst>
      <p:ext uri="{BB962C8B-B14F-4D97-AF65-F5344CB8AC3E}">
        <p14:creationId xmlns:p14="http://schemas.microsoft.com/office/powerpoint/2010/main" val="1627508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Decadal Matching Between “Observed” and Modeled SSC</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5130036"/>
              </p:ext>
            </p:extLst>
          </p:nvPr>
        </p:nvGraphicFramePr>
        <p:xfrm>
          <a:off x="1524002" y="1828799"/>
          <a:ext cx="6095995" cy="1981200"/>
        </p:xfrm>
        <a:graphic>
          <a:graphicData uri="http://schemas.openxmlformats.org/drawingml/2006/table">
            <a:tbl>
              <a:tblPr firstRow="1" firstCol="1" bandRow="1">
                <a:tableStyleId>{5C22544A-7EE6-4342-B048-85BDC9FD1C3A}</a:tableStyleId>
              </a:tblPr>
              <a:tblGrid>
                <a:gridCol w="847739">
                  <a:extLst>
                    <a:ext uri="{9D8B030D-6E8A-4147-A177-3AD203B41FA5}">
                      <a16:colId xmlns:a16="http://schemas.microsoft.com/office/drawing/2014/main" val="20000"/>
                    </a:ext>
                  </a:extLst>
                </a:gridCol>
                <a:gridCol w="656032">
                  <a:extLst>
                    <a:ext uri="{9D8B030D-6E8A-4147-A177-3AD203B41FA5}">
                      <a16:colId xmlns:a16="http://schemas.microsoft.com/office/drawing/2014/main" val="20001"/>
                    </a:ext>
                  </a:extLst>
                </a:gridCol>
                <a:gridCol w="656032">
                  <a:extLst>
                    <a:ext uri="{9D8B030D-6E8A-4147-A177-3AD203B41FA5}">
                      <a16:colId xmlns:a16="http://schemas.microsoft.com/office/drawing/2014/main" val="20002"/>
                    </a:ext>
                  </a:extLst>
                </a:gridCol>
                <a:gridCol w="656032">
                  <a:extLst>
                    <a:ext uri="{9D8B030D-6E8A-4147-A177-3AD203B41FA5}">
                      <a16:colId xmlns:a16="http://schemas.microsoft.com/office/drawing/2014/main" val="20003"/>
                    </a:ext>
                  </a:extLst>
                </a:gridCol>
                <a:gridCol w="656032">
                  <a:extLst>
                    <a:ext uri="{9D8B030D-6E8A-4147-A177-3AD203B41FA5}">
                      <a16:colId xmlns:a16="http://schemas.microsoft.com/office/drawing/2014/main" val="20004"/>
                    </a:ext>
                  </a:extLst>
                </a:gridCol>
                <a:gridCol w="656032">
                  <a:extLst>
                    <a:ext uri="{9D8B030D-6E8A-4147-A177-3AD203B41FA5}">
                      <a16:colId xmlns:a16="http://schemas.microsoft.com/office/drawing/2014/main" val="20005"/>
                    </a:ext>
                  </a:extLst>
                </a:gridCol>
                <a:gridCol w="656032">
                  <a:extLst>
                    <a:ext uri="{9D8B030D-6E8A-4147-A177-3AD203B41FA5}">
                      <a16:colId xmlns:a16="http://schemas.microsoft.com/office/drawing/2014/main" val="20006"/>
                    </a:ext>
                  </a:extLst>
                </a:gridCol>
                <a:gridCol w="656032">
                  <a:extLst>
                    <a:ext uri="{9D8B030D-6E8A-4147-A177-3AD203B41FA5}">
                      <a16:colId xmlns:a16="http://schemas.microsoft.com/office/drawing/2014/main" val="20007"/>
                    </a:ext>
                  </a:extLst>
                </a:gridCol>
                <a:gridCol w="656032">
                  <a:extLst>
                    <a:ext uri="{9D8B030D-6E8A-4147-A177-3AD203B41FA5}">
                      <a16:colId xmlns:a16="http://schemas.microsoft.com/office/drawing/2014/main" val="20008"/>
                    </a:ext>
                  </a:extLst>
                </a:gridCol>
              </a:tblGrid>
              <a:tr h="576810">
                <a:tc>
                  <a:txBody>
                    <a:bodyPr/>
                    <a:lstStyle/>
                    <a:p>
                      <a:pPr marL="0" marR="0" algn="ctr">
                        <a:lnSpc>
                          <a:spcPct val="115000"/>
                        </a:lnSpc>
                        <a:spcBef>
                          <a:spcPts val="0"/>
                        </a:spcBef>
                        <a:spcAft>
                          <a:spcPts val="0"/>
                        </a:spcAft>
                      </a:pPr>
                      <a:r>
                        <a:rPr lang="en-US" sz="1100">
                          <a:effectLst/>
                        </a:rPr>
                        <a:t>ABS DEV</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DM</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DP</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DT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MM</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MP</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MT++</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280878">
                <a:tc>
                  <a:txBody>
                    <a:bodyPr/>
                    <a:lstStyle/>
                    <a:p>
                      <a:pPr marL="0" marR="0" algn="ctr">
                        <a:lnSpc>
                          <a:spcPct val="115000"/>
                        </a:lnSpc>
                        <a:spcBef>
                          <a:spcPts val="0"/>
                        </a:spcBef>
                        <a:spcAft>
                          <a:spcPts val="0"/>
                        </a:spcAft>
                      </a:pPr>
                      <a:r>
                        <a:rPr lang="en-US" sz="1100">
                          <a:effectLst/>
                        </a:rPr>
                        <a:t>1980s</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6.7%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0.1%</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280878">
                <a:tc>
                  <a:txBody>
                    <a:bodyPr/>
                    <a:lstStyle/>
                    <a:p>
                      <a:pPr marL="0" marR="0" algn="ctr">
                        <a:lnSpc>
                          <a:spcPct val="115000"/>
                        </a:lnSpc>
                        <a:spcBef>
                          <a:spcPts val="0"/>
                        </a:spcBef>
                        <a:spcAft>
                          <a:spcPts val="0"/>
                        </a:spcAft>
                      </a:pPr>
                      <a:r>
                        <a:rPr lang="en-US" sz="1100">
                          <a:effectLst/>
                        </a:rPr>
                        <a:t>1990s</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6.7%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0.7%</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2"/>
                  </a:ext>
                </a:extLst>
              </a:tr>
              <a:tr h="280878">
                <a:tc>
                  <a:txBody>
                    <a:bodyPr/>
                    <a:lstStyle/>
                    <a:p>
                      <a:pPr marL="0" marR="0" algn="ctr">
                        <a:lnSpc>
                          <a:spcPct val="115000"/>
                        </a:lnSpc>
                        <a:spcBef>
                          <a:spcPts val="0"/>
                        </a:spcBef>
                        <a:spcAft>
                          <a:spcPts val="0"/>
                        </a:spcAft>
                      </a:pPr>
                      <a:r>
                        <a:rPr lang="en-US" sz="1100">
                          <a:effectLst/>
                        </a:rPr>
                        <a:t>2000s</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7.6%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0.0%</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3"/>
                  </a:ext>
                </a:extLst>
              </a:tr>
              <a:tr h="280878">
                <a:tc>
                  <a:txBody>
                    <a:bodyPr/>
                    <a:lstStyle/>
                    <a:p>
                      <a:pPr marL="0" marR="0" algn="ctr">
                        <a:lnSpc>
                          <a:spcPct val="115000"/>
                        </a:lnSpc>
                        <a:spcBef>
                          <a:spcPts val="0"/>
                        </a:spcBef>
                        <a:spcAft>
                          <a:spcPts val="0"/>
                        </a:spcAft>
                      </a:pPr>
                      <a:r>
                        <a:rPr lang="en-US" sz="1100">
                          <a:effectLst/>
                        </a:rPr>
                        <a:t>2010s</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10.1%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7.9%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0.0%</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4"/>
                  </a:ext>
                </a:extLst>
              </a:tr>
              <a:tr h="280878">
                <a:tc>
                  <a:txBody>
                    <a:bodyPr/>
                    <a:lstStyle/>
                    <a:p>
                      <a:pPr marL="0" marR="0" algn="ctr">
                        <a:lnSpc>
                          <a:spcPct val="115000"/>
                        </a:lnSpc>
                        <a:spcBef>
                          <a:spcPts val="0"/>
                        </a:spcBef>
                        <a:spcAft>
                          <a:spcPts val="0"/>
                        </a:spcAft>
                      </a:pPr>
                      <a:r>
                        <a:rPr lang="en-US" sz="1100">
                          <a:effectLst/>
                        </a:rPr>
                        <a:t>AVG</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7.8%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0.6%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0.2%</a:t>
                      </a:r>
                      <a:endParaRPr lang="en-US" sz="11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5"/>
                  </a:ext>
                </a:extLst>
              </a:tr>
            </a:tbl>
          </a:graphicData>
        </a:graphic>
      </p:graphicFrame>
      <p:sp>
        <p:nvSpPr>
          <p:cNvPr id="5" name="TextBox 4"/>
          <p:cNvSpPr txBox="1"/>
          <p:nvPr/>
        </p:nvSpPr>
        <p:spPr>
          <a:xfrm>
            <a:off x="838200" y="4800600"/>
            <a:ext cx="75438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latin typeface="Calibri" panose="020F0502020204030204" pitchFamily="34" charset="0"/>
              </a:rPr>
              <a:t>Again, </a:t>
            </a:r>
            <a:r>
              <a:rPr lang="en-US" i="1" dirty="0">
                <a:solidFill>
                  <a:schemeClr val="bg1"/>
                </a:solidFill>
                <a:latin typeface="Calibri" panose="020F0502020204030204" pitchFamily="34" charset="0"/>
              </a:rPr>
              <a:t>much</a:t>
            </a:r>
            <a:r>
              <a:rPr lang="en-US" dirty="0">
                <a:solidFill>
                  <a:schemeClr val="bg1"/>
                </a:solidFill>
                <a:latin typeface="Calibri" panose="020F0502020204030204" pitchFamily="34" charset="0"/>
              </a:rPr>
              <a:t> better matching than last year’s project.</a:t>
            </a:r>
          </a:p>
          <a:p>
            <a:pPr marL="285750" indent="-285750">
              <a:buFont typeface="Arial" panose="020B0604020202020204" pitchFamily="34" charset="0"/>
              <a:buChar char="•"/>
            </a:pPr>
            <a:r>
              <a:rPr lang="en-US" dirty="0">
                <a:solidFill>
                  <a:schemeClr val="bg1"/>
                </a:solidFill>
                <a:latin typeface="Calibri" panose="020F0502020204030204" pitchFamily="34" charset="0"/>
              </a:rPr>
              <a:t>Dry air masses match worse with later decades; moist air masses match better for unknown reasons.</a:t>
            </a:r>
          </a:p>
          <a:p>
            <a:pPr marL="285750" indent="-285750">
              <a:buFont typeface="Arial" panose="020B0604020202020204" pitchFamily="34" charset="0"/>
              <a:buChar char="•"/>
            </a:pPr>
            <a:r>
              <a:rPr lang="en-US" dirty="0">
                <a:solidFill>
                  <a:schemeClr val="bg1"/>
                </a:solidFill>
                <a:latin typeface="Calibri" panose="020F0502020204030204" pitchFamily="34" charset="0"/>
              </a:rPr>
              <a:t>Nevertheless, matches are quite reasonable.</a:t>
            </a:r>
          </a:p>
        </p:txBody>
      </p:sp>
    </p:spTree>
    <p:extLst>
      <p:ext uri="{BB962C8B-B14F-4D97-AF65-F5344CB8AC3E}">
        <p14:creationId xmlns:p14="http://schemas.microsoft.com/office/powerpoint/2010/main" val="7388983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7902</TotalTime>
  <Words>1271</Words>
  <Application>Microsoft Office PowerPoint</Application>
  <PresentationFormat>On-screen Show (4:3)</PresentationFormat>
  <Paragraphs>302</Paragraphs>
  <Slides>15</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돋움</vt:lpstr>
      <vt:lpstr>Gulim</vt:lpstr>
      <vt:lpstr>Arial</vt:lpstr>
      <vt:lpstr>Book Antiqua</vt:lpstr>
      <vt:lpstr>Calibri</vt:lpstr>
      <vt:lpstr>Lucida Sans</vt:lpstr>
      <vt:lpstr>Times New Roman</vt:lpstr>
      <vt:lpstr>Wingdings</vt:lpstr>
      <vt:lpstr>Wingdings 2</vt:lpstr>
      <vt:lpstr>Wingdings 3</vt:lpstr>
      <vt:lpstr>Apex</vt:lpstr>
      <vt:lpstr>EVALUATING CLIMATE CHANGE IMPACTS ON HUMAN MORTALITY IN KOREAN CITIES: CHALLENGES AND FINDINGS</vt:lpstr>
      <vt:lpstr>Goals</vt:lpstr>
      <vt:lpstr>Largest Cities in Korea (Population: 2010)</vt:lpstr>
      <vt:lpstr>The Present Day as a Context</vt:lpstr>
      <vt:lpstr>The Climate Change Scenarios</vt:lpstr>
      <vt:lpstr>Comparison of Observed vs. Modeled Air Mass Frequencies: 2006-2012</vt:lpstr>
      <vt:lpstr>Debiasing Modeled Dataset and SSC Development for Modeled Data</vt:lpstr>
      <vt:lpstr>Day by Day Matching Between “Observed” and Modeled SSC: Seoul</vt:lpstr>
      <vt:lpstr>Decadal Matching Between “Observed” and Modeled SSC</vt:lpstr>
      <vt:lpstr>RCP 2.6 and 8.5 Results: Seoul</vt:lpstr>
      <vt:lpstr>MT, MT+, MT++ Modeled Frequencies Through the Decades: Seoul</vt:lpstr>
      <vt:lpstr>Consecutive Day Runs of Offensive Air Masses</vt:lpstr>
      <vt:lpstr>Mortality Projections for Seoul</vt:lpstr>
      <vt:lpstr>Mean Annual Heat Related Mortality by Decade With and Without Population Adjustment</vt:lpstr>
      <vt:lpstr>Concluding Remarks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CLIMATE CHANGE IMPACTS ON HUMAN MORTALITY IN KOREAN CITIES: CHALLENGES AND FINDINGS</dc:title>
  <dc:creator>owner</dc:creator>
  <cp:lastModifiedBy>Laurence Kalkstein</cp:lastModifiedBy>
  <cp:revision>40</cp:revision>
  <dcterms:created xsi:type="dcterms:W3CDTF">2014-09-11T15:26:26Z</dcterms:created>
  <dcterms:modified xsi:type="dcterms:W3CDTF">2018-08-31T14:59:00Z</dcterms:modified>
</cp:coreProperties>
</file>