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256" r:id="rId2"/>
    <p:sldId id="294" r:id="rId3"/>
    <p:sldId id="293" r:id="rId4"/>
    <p:sldId id="260" r:id="rId5"/>
    <p:sldId id="261" r:id="rId6"/>
    <p:sldId id="313" r:id="rId7"/>
    <p:sldId id="290" r:id="rId8"/>
    <p:sldId id="328" r:id="rId9"/>
    <p:sldId id="327" r:id="rId10"/>
    <p:sldId id="292" r:id="rId11"/>
    <p:sldId id="312" r:id="rId12"/>
    <p:sldId id="334" r:id="rId13"/>
    <p:sldId id="331" r:id="rId14"/>
    <p:sldId id="266" r:id="rId15"/>
    <p:sldId id="326" r:id="rId16"/>
    <p:sldId id="333" r:id="rId17"/>
    <p:sldId id="323" r:id="rId18"/>
    <p:sldId id="316" r:id="rId19"/>
    <p:sldId id="325" r:id="rId20"/>
    <p:sldId id="330" r:id="rId21"/>
    <p:sldId id="332" r:id="rId22"/>
    <p:sldId id="278" r:id="rId23"/>
    <p:sldId id="329" r:id="rId24"/>
    <p:sldId id="318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66"/>
    <a:srgbClr val="FFFF00"/>
    <a:srgbClr val="FF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2" autoAdjust="0"/>
    <p:restoredTop sz="94660"/>
  </p:normalViewPr>
  <p:slideViewPr>
    <p:cSldViewPr>
      <p:cViewPr>
        <p:scale>
          <a:sx n="70" d="100"/>
          <a:sy n="70" d="100"/>
        </p:scale>
        <p:origin x="-305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ennivanos:Desktop:Applied%20Climatologists:CRDF:Khb_FreqGraph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ennivanos:Desktop:Applied%20Climatologists:CRDF:Khb_FreqGraph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\&#1052;&#1086;&#1080;%20&#1076;&#1086;&#1082;&#1091;&#1084;&#1077;&#1085;&#1090;&#1099;\elena\&#1055;&#1088;&#1086;&#1077;&#1082;&#1090;&#1099;\CDRF_2012\2014\KHB_BBZ_M_SSC\KHB_M_SSC\KHB_M_SSC_2014_03_26_Larry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\&#1052;&#1086;&#1080;%20&#1076;&#1086;&#1082;&#1091;&#1084;&#1077;&#1085;&#1090;&#1099;\elena\&#1055;&#1088;&#1086;&#1077;&#1082;&#1090;&#1099;\CDRF_2012\2014\KHB_BBZ_M_SSC\KHB_M_SSC\KHB_M_SSC_2014_03_26_Larry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\&#1052;&#1086;&#1080;%20&#1076;&#1086;&#1082;&#1091;&#1084;&#1077;&#1085;&#1090;&#1099;\elena\&#1055;&#1088;&#1086;&#1077;&#1082;&#1090;&#1099;\CDRF_2012\2014\KHB_BBZ_M_SSC\KHB_M_SSC\KHB_M_SSC_2014_03_26_Larry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/>
            </a:pPr>
            <a:r>
              <a:rPr lang="en-US"/>
              <a:t>Summer Moist Tropical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02162249517511"/>
          <c:y val="0.105387475420534"/>
          <c:w val="0.84711173291019914"/>
          <c:h val="0.6630891593096317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-0.55012635408748678"/>
                  <c:y val="-0.20577626660303822"/>
                </c:manualLayout>
              </c:layout>
              <c:tx>
                <c:rich>
                  <a:bodyPr/>
                  <a:lstStyle/>
                  <a:p>
                    <a:pPr>
                      <a:defRPr lang="en-US"/>
                    </a:pPr>
                    <a:r>
                      <a:rPr lang="en-US"/>
                      <a:t>y = 0.114x - 215.4
R² = 0.118* (p&lt;0.05)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JJA!$A$2:$A$61</c:f>
              <c:numCache>
                <c:formatCode>General</c:formatCode>
                <c:ptCount val="60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</c:numCache>
            </c:numRef>
          </c:xVal>
          <c:yVal>
            <c:numRef>
              <c:f>JJA!$G$2:$G$61</c:f>
              <c:numCache>
                <c:formatCode>General</c:formatCode>
                <c:ptCount val="60"/>
                <c:pt idx="0">
                  <c:v>16</c:v>
                </c:pt>
                <c:pt idx="1">
                  <c:v>11</c:v>
                </c:pt>
                <c:pt idx="2">
                  <c:v>12</c:v>
                </c:pt>
                <c:pt idx="3">
                  <c:v>4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14</c:v>
                </c:pt>
                <c:pt idx="8">
                  <c:v>11</c:v>
                </c:pt>
                <c:pt idx="9">
                  <c:v>8</c:v>
                </c:pt>
                <c:pt idx="10">
                  <c:v>14</c:v>
                </c:pt>
                <c:pt idx="11">
                  <c:v>3</c:v>
                </c:pt>
                <c:pt idx="12">
                  <c:v>3</c:v>
                </c:pt>
                <c:pt idx="13">
                  <c:v>14</c:v>
                </c:pt>
                <c:pt idx="14">
                  <c:v>5</c:v>
                </c:pt>
                <c:pt idx="15">
                  <c:v>10</c:v>
                </c:pt>
                <c:pt idx="16">
                  <c:v>6</c:v>
                </c:pt>
                <c:pt idx="17">
                  <c:v>14</c:v>
                </c:pt>
                <c:pt idx="18">
                  <c:v>2</c:v>
                </c:pt>
                <c:pt idx="19">
                  <c:v>4</c:v>
                </c:pt>
                <c:pt idx="20">
                  <c:v>18</c:v>
                </c:pt>
                <c:pt idx="21">
                  <c:v>12</c:v>
                </c:pt>
                <c:pt idx="22">
                  <c:v>16</c:v>
                </c:pt>
                <c:pt idx="23">
                  <c:v>1</c:v>
                </c:pt>
                <c:pt idx="24">
                  <c:v>8</c:v>
                </c:pt>
                <c:pt idx="25">
                  <c:v>13</c:v>
                </c:pt>
                <c:pt idx="26">
                  <c:v>10</c:v>
                </c:pt>
                <c:pt idx="27">
                  <c:v>12</c:v>
                </c:pt>
                <c:pt idx="28">
                  <c:v>6</c:v>
                </c:pt>
                <c:pt idx="29">
                  <c:v>9</c:v>
                </c:pt>
                <c:pt idx="30">
                  <c:v>7</c:v>
                </c:pt>
                <c:pt idx="31">
                  <c:v>11</c:v>
                </c:pt>
                <c:pt idx="32">
                  <c:v>11</c:v>
                </c:pt>
                <c:pt idx="33">
                  <c:v>7</c:v>
                </c:pt>
                <c:pt idx="34">
                  <c:v>6</c:v>
                </c:pt>
                <c:pt idx="35">
                  <c:v>18</c:v>
                </c:pt>
                <c:pt idx="36">
                  <c:v>14</c:v>
                </c:pt>
                <c:pt idx="37">
                  <c:v>16</c:v>
                </c:pt>
                <c:pt idx="38">
                  <c:v>11</c:v>
                </c:pt>
                <c:pt idx="39">
                  <c:v>12</c:v>
                </c:pt>
                <c:pt idx="40">
                  <c:v>7</c:v>
                </c:pt>
                <c:pt idx="41">
                  <c:v>9</c:v>
                </c:pt>
                <c:pt idx="42">
                  <c:v>7</c:v>
                </c:pt>
                <c:pt idx="43">
                  <c:v>7</c:v>
                </c:pt>
                <c:pt idx="44">
                  <c:v>5</c:v>
                </c:pt>
                <c:pt idx="45">
                  <c:v>13</c:v>
                </c:pt>
                <c:pt idx="46">
                  <c:v>13</c:v>
                </c:pt>
                <c:pt idx="47">
                  <c:v>17</c:v>
                </c:pt>
                <c:pt idx="48">
                  <c:v>5</c:v>
                </c:pt>
                <c:pt idx="49">
                  <c:v>7</c:v>
                </c:pt>
                <c:pt idx="50">
                  <c:v>5</c:v>
                </c:pt>
                <c:pt idx="51">
                  <c:v>8</c:v>
                </c:pt>
                <c:pt idx="52">
                  <c:v>28</c:v>
                </c:pt>
                <c:pt idx="53">
                  <c:v>20</c:v>
                </c:pt>
                <c:pt idx="54">
                  <c:v>14</c:v>
                </c:pt>
                <c:pt idx="55">
                  <c:v>18</c:v>
                </c:pt>
                <c:pt idx="56">
                  <c:v>12</c:v>
                </c:pt>
                <c:pt idx="57">
                  <c:v>24</c:v>
                </c:pt>
                <c:pt idx="58">
                  <c:v>18</c:v>
                </c:pt>
                <c:pt idx="59">
                  <c:v>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62208"/>
        <c:axId val="119264384"/>
      </c:scatterChart>
      <c:valAx>
        <c:axId val="119262208"/>
        <c:scaling>
          <c:orientation val="minMax"/>
          <c:max val="2012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9264384"/>
        <c:crosses val="autoZero"/>
        <c:crossBetween val="midCat"/>
      </c:valAx>
      <c:valAx>
        <c:axId val="119264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Air Mass 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9262208"/>
        <c:crosses val="autoZero"/>
        <c:crossBetween val="midCat"/>
      </c:valAx>
      <c:spPr>
        <a:solidFill>
          <a:schemeClr val="tx1"/>
        </a:solidFill>
        <a:ln>
          <a:noFill/>
        </a:ln>
      </c:spPr>
    </c:plotArea>
    <c:plotVisOnly val="1"/>
    <c:dispBlanksAs val="gap"/>
    <c:showDLblsOverMax val="0"/>
  </c:chart>
  <c:spPr>
    <a:solidFill>
      <a:schemeClr val="tx1"/>
    </a:solidFill>
    <a:ln w="19050">
      <a:solidFill>
        <a:schemeClr val="bg1"/>
      </a:solidFill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Summer Dry Polar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340986958268294"/>
          <c:y val="0.10268619518890409"/>
          <c:w val="0.83474178105450803"/>
          <c:h val="0.6909906559983198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-6.3793150919938856E-3"/>
                  <c:y val="-0.41942087817859186"/>
                </c:manualLayout>
              </c:layout>
              <c:tx>
                <c:rich>
                  <a:bodyPr/>
                  <a:lstStyle/>
                  <a:p>
                    <a:pPr>
                      <a:defRPr lang="en-US"/>
                    </a:pPr>
                    <a:r>
                      <a:rPr lang="en-US"/>
                      <a:t>y = -0.048x + 99.34
R² = 0.115* (p&lt;0.05)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JJA!$A$2:$A$61</c:f>
              <c:numCache>
                <c:formatCode>General</c:formatCode>
                <c:ptCount val="60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</c:numCache>
            </c:numRef>
          </c:xVal>
          <c:yVal>
            <c:numRef>
              <c:f>JJA!$C$2:$C$61</c:f>
              <c:numCache>
                <c:formatCode>General</c:formatCode>
                <c:ptCount val="60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10</c:v>
                </c:pt>
                <c:pt idx="5">
                  <c:v>0</c:v>
                </c:pt>
                <c:pt idx="6">
                  <c:v>6</c:v>
                </c:pt>
                <c:pt idx="7">
                  <c:v>4</c:v>
                </c:pt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8</c:v>
                </c:pt>
                <c:pt idx="15">
                  <c:v>5</c:v>
                </c:pt>
                <c:pt idx="16">
                  <c:v>6</c:v>
                </c:pt>
                <c:pt idx="17">
                  <c:v>2</c:v>
                </c:pt>
                <c:pt idx="18">
                  <c:v>2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  <c:pt idx="22">
                  <c:v>4</c:v>
                </c:pt>
                <c:pt idx="23">
                  <c:v>9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8</c:v>
                </c:pt>
                <c:pt idx="31">
                  <c:v>5</c:v>
                </c:pt>
                <c:pt idx="32">
                  <c:v>7</c:v>
                </c:pt>
                <c:pt idx="33">
                  <c:v>3</c:v>
                </c:pt>
                <c:pt idx="34">
                  <c:v>4</c:v>
                </c:pt>
                <c:pt idx="35">
                  <c:v>0</c:v>
                </c:pt>
                <c:pt idx="36">
                  <c:v>1</c:v>
                </c:pt>
                <c:pt idx="37">
                  <c:v>3</c:v>
                </c:pt>
                <c:pt idx="38">
                  <c:v>1</c:v>
                </c:pt>
                <c:pt idx="39">
                  <c:v>4</c:v>
                </c:pt>
                <c:pt idx="40">
                  <c:v>4</c:v>
                </c:pt>
                <c:pt idx="41">
                  <c:v>1</c:v>
                </c:pt>
                <c:pt idx="42">
                  <c:v>5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3</c:v>
                </c:pt>
                <c:pt idx="47">
                  <c:v>6</c:v>
                </c:pt>
                <c:pt idx="48">
                  <c:v>6</c:v>
                </c:pt>
                <c:pt idx="49">
                  <c:v>5</c:v>
                </c:pt>
                <c:pt idx="50">
                  <c:v>3</c:v>
                </c:pt>
                <c:pt idx="51">
                  <c:v>5</c:v>
                </c:pt>
                <c:pt idx="52">
                  <c:v>2</c:v>
                </c:pt>
                <c:pt idx="53">
                  <c:v>0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37088"/>
        <c:axId val="129739008"/>
      </c:scatterChart>
      <c:valAx>
        <c:axId val="129737088"/>
        <c:scaling>
          <c:orientation val="minMax"/>
          <c:max val="2012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9739008"/>
        <c:crosses val="autoZero"/>
        <c:crossBetween val="midCat"/>
      </c:valAx>
      <c:valAx>
        <c:axId val="129739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Air Mass 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9737088"/>
        <c:crosses val="autoZero"/>
        <c:crossBetween val="midCat"/>
      </c:valAx>
      <c:spPr>
        <a:solidFill>
          <a:schemeClr val="tx1"/>
        </a:solidFill>
        <a:ln>
          <a:noFill/>
        </a:ln>
      </c:spPr>
    </c:plotArea>
    <c:plotVisOnly val="1"/>
    <c:dispBlanksAs val="gap"/>
    <c:showDLblsOverMax val="0"/>
  </c:chart>
  <c:spPr>
    <a:solidFill>
      <a:schemeClr val="tx1"/>
    </a:solidFill>
    <a:ln w="19050">
      <a:solidFill>
        <a:schemeClr val="bg1"/>
      </a:solidFill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</a:p>
        </c:rich>
      </c:tx>
      <c:layout>
        <c:manualLayout>
          <c:xMode val="edge"/>
          <c:yMode val="edge"/>
          <c:x val="0.56753477690288712"/>
          <c:y val="0.18981481481481483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rendline>
            <c:trendlineType val="linear"/>
            <c:dispRSqr val="1"/>
            <c:dispEq val="1"/>
            <c:trendlineLbl>
              <c:layout>
                <c:manualLayout>
                  <c:x val="-0.50738801399825018"/>
                  <c:y val="4.3183143773694942E-2"/>
                </c:manualLayout>
              </c:layout>
              <c:numFmt formatCode="General" sourceLinked="0"/>
            </c:trendlineLbl>
          </c:trendline>
          <c:xVal>
            <c:numRef>
              <c:f>T_M!$A$2:$A$48</c:f>
              <c:numCache>
                <c:formatCode>General</c:formatCode>
                <c:ptCount val="47"/>
                <c:pt idx="0">
                  <c:v>-27</c:v>
                </c:pt>
                <c:pt idx="1">
                  <c:v>-26</c:v>
                </c:pt>
                <c:pt idx="2">
                  <c:v>-25</c:v>
                </c:pt>
                <c:pt idx="3">
                  <c:v>-24</c:v>
                </c:pt>
                <c:pt idx="4">
                  <c:v>-23</c:v>
                </c:pt>
                <c:pt idx="5">
                  <c:v>-22</c:v>
                </c:pt>
                <c:pt idx="6">
                  <c:v>-21</c:v>
                </c:pt>
                <c:pt idx="7">
                  <c:v>-20</c:v>
                </c:pt>
                <c:pt idx="8">
                  <c:v>-19</c:v>
                </c:pt>
                <c:pt idx="9">
                  <c:v>-18</c:v>
                </c:pt>
                <c:pt idx="10">
                  <c:v>-17</c:v>
                </c:pt>
                <c:pt idx="11">
                  <c:v>-16</c:v>
                </c:pt>
                <c:pt idx="12">
                  <c:v>-15</c:v>
                </c:pt>
                <c:pt idx="13">
                  <c:v>-14</c:v>
                </c:pt>
                <c:pt idx="14">
                  <c:v>-13</c:v>
                </c:pt>
                <c:pt idx="15">
                  <c:v>-12</c:v>
                </c:pt>
                <c:pt idx="16">
                  <c:v>-11</c:v>
                </c:pt>
                <c:pt idx="17">
                  <c:v>-10</c:v>
                </c:pt>
                <c:pt idx="18">
                  <c:v>-9</c:v>
                </c:pt>
                <c:pt idx="19">
                  <c:v>-8</c:v>
                </c:pt>
                <c:pt idx="20">
                  <c:v>-7</c:v>
                </c:pt>
                <c:pt idx="21">
                  <c:v>-6</c:v>
                </c:pt>
                <c:pt idx="22">
                  <c:v>-5</c:v>
                </c:pt>
                <c:pt idx="23">
                  <c:v>-4</c:v>
                </c:pt>
                <c:pt idx="24">
                  <c:v>-3</c:v>
                </c:pt>
                <c:pt idx="25">
                  <c:v>-2</c:v>
                </c:pt>
                <c:pt idx="26">
                  <c:v>-1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</c:numCache>
            </c:numRef>
          </c:xVal>
          <c:yVal>
            <c:numRef>
              <c:f>T_M!$B$2:$B$48</c:f>
              <c:numCache>
                <c:formatCode>0.0</c:formatCode>
                <c:ptCount val="47"/>
                <c:pt idx="0">
                  <c:v>24.875</c:v>
                </c:pt>
                <c:pt idx="1">
                  <c:v>24.5</c:v>
                </c:pt>
                <c:pt idx="2">
                  <c:v>23.370370370370345</c:v>
                </c:pt>
                <c:pt idx="3">
                  <c:v>23.529411764705884</c:v>
                </c:pt>
                <c:pt idx="4">
                  <c:v>24.644444444444471</c:v>
                </c:pt>
                <c:pt idx="5">
                  <c:v>24.357142857142833</c:v>
                </c:pt>
                <c:pt idx="6">
                  <c:v>24.770833333333282</c:v>
                </c:pt>
                <c:pt idx="7">
                  <c:v>23.753846153846155</c:v>
                </c:pt>
                <c:pt idx="8">
                  <c:v>23.902439024390201</c:v>
                </c:pt>
                <c:pt idx="9">
                  <c:v>23.159090909090931</c:v>
                </c:pt>
                <c:pt idx="10">
                  <c:v>23.084337349397586</c:v>
                </c:pt>
                <c:pt idx="11">
                  <c:v>22.948979591836729</c:v>
                </c:pt>
                <c:pt idx="12">
                  <c:v>22.777777777777779</c:v>
                </c:pt>
                <c:pt idx="13">
                  <c:v>22.968085106382979</c:v>
                </c:pt>
                <c:pt idx="14">
                  <c:v>22.453488372093023</c:v>
                </c:pt>
                <c:pt idx="15">
                  <c:v>22.227722772277183</c:v>
                </c:pt>
                <c:pt idx="16">
                  <c:v>22.432432432432407</c:v>
                </c:pt>
                <c:pt idx="17">
                  <c:v>21.793650793650794</c:v>
                </c:pt>
                <c:pt idx="18">
                  <c:v>23.759999999999987</c:v>
                </c:pt>
                <c:pt idx="19">
                  <c:v>22.148936170212767</c:v>
                </c:pt>
                <c:pt idx="20">
                  <c:v>21.431372549019606</c:v>
                </c:pt>
                <c:pt idx="21">
                  <c:v>21.34</c:v>
                </c:pt>
                <c:pt idx="22">
                  <c:v>22.734693877550995</c:v>
                </c:pt>
                <c:pt idx="23">
                  <c:v>22.404255319148938</c:v>
                </c:pt>
                <c:pt idx="24">
                  <c:v>22.413043478260846</c:v>
                </c:pt>
                <c:pt idx="25">
                  <c:v>22.145454545454545</c:v>
                </c:pt>
                <c:pt idx="26">
                  <c:v>22.139534883720902</c:v>
                </c:pt>
                <c:pt idx="27">
                  <c:v>22.276923076923037</c:v>
                </c:pt>
                <c:pt idx="28">
                  <c:v>21.959999999999987</c:v>
                </c:pt>
                <c:pt idx="29">
                  <c:v>21.69736842105269</c:v>
                </c:pt>
                <c:pt idx="30">
                  <c:v>21.84705882352943</c:v>
                </c:pt>
                <c:pt idx="31">
                  <c:v>22.39759036144579</c:v>
                </c:pt>
                <c:pt idx="32">
                  <c:v>22.349397590361409</c:v>
                </c:pt>
                <c:pt idx="33">
                  <c:v>22.567164179104491</c:v>
                </c:pt>
                <c:pt idx="34">
                  <c:v>23.123287671232877</c:v>
                </c:pt>
                <c:pt idx="35">
                  <c:v>23.410958904109595</c:v>
                </c:pt>
                <c:pt idx="36">
                  <c:v>22.5177304964539</c:v>
                </c:pt>
                <c:pt idx="37">
                  <c:v>22.663157894736827</c:v>
                </c:pt>
                <c:pt idx="38">
                  <c:v>22.242424242424189</c:v>
                </c:pt>
                <c:pt idx="39">
                  <c:v>21.977777777777753</c:v>
                </c:pt>
                <c:pt idx="40">
                  <c:v>22.111111111111136</c:v>
                </c:pt>
                <c:pt idx="41">
                  <c:v>22.561224489795919</c:v>
                </c:pt>
                <c:pt idx="42">
                  <c:v>22.201754385964886</c:v>
                </c:pt>
                <c:pt idx="43">
                  <c:v>21.545454545454547</c:v>
                </c:pt>
                <c:pt idx="44">
                  <c:v>21.89473684210521</c:v>
                </c:pt>
                <c:pt idx="45">
                  <c:v>21.84967320261438</c:v>
                </c:pt>
                <c:pt idx="46">
                  <c:v>20.8541666666667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63552"/>
        <c:axId val="132681728"/>
      </c:scatterChart>
      <c:valAx>
        <c:axId val="132663552"/>
        <c:scaling>
          <c:orientation val="minMax"/>
          <c:max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132681728"/>
        <c:crosses val="autoZero"/>
        <c:crossBetween val="midCat"/>
      </c:valAx>
      <c:valAx>
        <c:axId val="132681728"/>
        <c:scaling>
          <c:orientation val="minMax"/>
          <c:max val="25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crossAx val="132663552"/>
        <c:crossesAt val="-30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</a:t>
            </a:r>
            <a:endParaRPr lang="ru-RU"/>
          </a:p>
        </c:rich>
      </c:tx>
      <c:layout>
        <c:manualLayout>
          <c:xMode val="edge"/>
          <c:yMode val="edge"/>
          <c:x val="9.5965223097112889E-2"/>
          <c:y val="0.18981481481481483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-0.17712292213473316"/>
                  <c:y val="2.3458734324876048E-2"/>
                </c:manualLayout>
              </c:layout>
              <c:numFmt formatCode="General" sourceLinked="0"/>
            </c:trendlineLbl>
          </c:trendline>
          <c:xVal>
            <c:numRef>
              <c:f>T_M!$A$48:$A$59</c:f>
              <c:numCache>
                <c:formatCode>General</c:formatCode>
                <c:ptCount val="12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</c:numCache>
            </c:numRef>
          </c:xVal>
          <c:yVal>
            <c:numRef>
              <c:f>T_M!$B$48:$B$59</c:f>
              <c:numCache>
                <c:formatCode>0.0</c:formatCode>
                <c:ptCount val="12"/>
                <c:pt idx="0">
                  <c:v>20.8541666666667</c:v>
                </c:pt>
                <c:pt idx="1">
                  <c:v>21.314102564102591</c:v>
                </c:pt>
                <c:pt idx="2">
                  <c:v>22.1496062992126</c:v>
                </c:pt>
                <c:pt idx="3">
                  <c:v>21.244094488188978</c:v>
                </c:pt>
                <c:pt idx="4">
                  <c:v>21.610169491525433</c:v>
                </c:pt>
                <c:pt idx="5">
                  <c:v>22.635416666666668</c:v>
                </c:pt>
                <c:pt idx="6">
                  <c:v>24.5</c:v>
                </c:pt>
                <c:pt idx="7">
                  <c:v>24.69047619047619</c:v>
                </c:pt>
                <c:pt idx="8">
                  <c:v>24.333333333333282</c:v>
                </c:pt>
                <c:pt idx="9">
                  <c:v>22.6</c:v>
                </c:pt>
                <c:pt idx="10">
                  <c:v>26.25</c:v>
                </c:pt>
                <c:pt idx="11">
                  <c:v>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06688"/>
        <c:axId val="132708224"/>
      </c:scatterChart>
      <c:valAx>
        <c:axId val="132706688"/>
        <c:scaling>
          <c:orientation val="minMax"/>
          <c:max val="32"/>
          <c:min val="18"/>
        </c:scaling>
        <c:delete val="0"/>
        <c:axPos val="b"/>
        <c:numFmt formatCode="General" sourceLinked="1"/>
        <c:majorTickMark val="out"/>
        <c:minorTickMark val="none"/>
        <c:tickLblPos val="nextTo"/>
        <c:crossAx val="132708224"/>
        <c:crosses val="autoZero"/>
        <c:crossBetween val="midCat"/>
        <c:majorUnit val="1"/>
      </c:valAx>
      <c:valAx>
        <c:axId val="132708224"/>
        <c:scaling>
          <c:orientation val="minMax"/>
          <c:max val="32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crossAx val="132706688"/>
        <c:crossesAt val="32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а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marke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-0.10495669291338601"/>
                  <c:y val="-0.11666666666666672"/>
                </c:manualLayout>
              </c:layout>
              <c:numFmt formatCode="General" sourceLinked="0"/>
            </c:trendlineLbl>
          </c:trendline>
          <c:xVal>
            <c:numRef>
              <c:f>T_M!$A$2:$A$59</c:f>
              <c:numCache>
                <c:formatCode>General</c:formatCode>
                <c:ptCount val="58"/>
                <c:pt idx="0">
                  <c:v>-27</c:v>
                </c:pt>
                <c:pt idx="1">
                  <c:v>-26</c:v>
                </c:pt>
                <c:pt idx="2">
                  <c:v>-25</c:v>
                </c:pt>
                <c:pt idx="3">
                  <c:v>-24</c:v>
                </c:pt>
                <c:pt idx="4">
                  <c:v>-23</c:v>
                </c:pt>
                <c:pt idx="5">
                  <c:v>-22</c:v>
                </c:pt>
                <c:pt idx="6">
                  <c:v>-21</c:v>
                </c:pt>
                <c:pt idx="7">
                  <c:v>-20</c:v>
                </c:pt>
                <c:pt idx="8">
                  <c:v>-19</c:v>
                </c:pt>
                <c:pt idx="9">
                  <c:v>-18</c:v>
                </c:pt>
                <c:pt idx="10">
                  <c:v>-17</c:v>
                </c:pt>
                <c:pt idx="11">
                  <c:v>-16</c:v>
                </c:pt>
                <c:pt idx="12">
                  <c:v>-15</c:v>
                </c:pt>
                <c:pt idx="13">
                  <c:v>-14</c:v>
                </c:pt>
                <c:pt idx="14">
                  <c:v>-13</c:v>
                </c:pt>
                <c:pt idx="15">
                  <c:v>-12</c:v>
                </c:pt>
                <c:pt idx="16">
                  <c:v>-11</c:v>
                </c:pt>
                <c:pt idx="17">
                  <c:v>-10</c:v>
                </c:pt>
                <c:pt idx="18">
                  <c:v>-9</c:v>
                </c:pt>
                <c:pt idx="19">
                  <c:v>-8</c:v>
                </c:pt>
                <c:pt idx="20">
                  <c:v>-7</c:v>
                </c:pt>
                <c:pt idx="21">
                  <c:v>-6</c:v>
                </c:pt>
                <c:pt idx="22">
                  <c:v>-5</c:v>
                </c:pt>
                <c:pt idx="23">
                  <c:v>-4</c:v>
                </c:pt>
                <c:pt idx="24">
                  <c:v>-3</c:v>
                </c:pt>
                <c:pt idx="25">
                  <c:v>-2</c:v>
                </c:pt>
                <c:pt idx="26">
                  <c:v>-1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  <c:pt idx="53">
                  <c:v>26</c:v>
                </c:pt>
                <c:pt idx="54">
                  <c:v>27</c:v>
                </c:pt>
                <c:pt idx="55">
                  <c:v>28</c:v>
                </c:pt>
                <c:pt idx="56">
                  <c:v>29</c:v>
                </c:pt>
                <c:pt idx="57">
                  <c:v>30</c:v>
                </c:pt>
              </c:numCache>
            </c:numRef>
          </c:xVal>
          <c:yVal>
            <c:numRef>
              <c:f>T_M!$B$2:$B$59</c:f>
              <c:numCache>
                <c:formatCode>0.0</c:formatCode>
                <c:ptCount val="58"/>
                <c:pt idx="0">
                  <c:v>24.875</c:v>
                </c:pt>
                <c:pt idx="1">
                  <c:v>24.5</c:v>
                </c:pt>
                <c:pt idx="2">
                  <c:v>23.370370370370345</c:v>
                </c:pt>
                <c:pt idx="3">
                  <c:v>23.529411764705884</c:v>
                </c:pt>
                <c:pt idx="4">
                  <c:v>24.644444444444471</c:v>
                </c:pt>
                <c:pt idx="5">
                  <c:v>24.357142857142833</c:v>
                </c:pt>
                <c:pt idx="6">
                  <c:v>24.770833333333282</c:v>
                </c:pt>
                <c:pt idx="7">
                  <c:v>23.753846153846155</c:v>
                </c:pt>
                <c:pt idx="8">
                  <c:v>23.902439024390201</c:v>
                </c:pt>
                <c:pt idx="9">
                  <c:v>23.159090909090931</c:v>
                </c:pt>
                <c:pt idx="10">
                  <c:v>23.084337349397586</c:v>
                </c:pt>
                <c:pt idx="11">
                  <c:v>22.948979591836729</c:v>
                </c:pt>
                <c:pt idx="12">
                  <c:v>22.777777777777779</c:v>
                </c:pt>
                <c:pt idx="13">
                  <c:v>22.968085106382979</c:v>
                </c:pt>
                <c:pt idx="14">
                  <c:v>22.453488372093023</c:v>
                </c:pt>
                <c:pt idx="15">
                  <c:v>22.227722772277183</c:v>
                </c:pt>
                <c:pt idx="16">
                  <c:v>22.432432432432407</c:v>
                </c:pt>
                <c:pt idx="17">
                  <c:v>21.793650793650794</c:v>
                </c:pt>
                <c:pt idx="18">
                  <c:v>23.759999999999987</c:v>
                </c:pt>
                <c:pt idx="19">
                  <c:v>22.148936170212767</c:v>
                </c:pt>
                <c:pt idx="20">
                  <c:v>21.431372549019606</c:v>
                </c:pt>
                <c:pt idx="21">
                  <c:v>21.34</c:v>
                </c:pt>
                <c:pt idx="22">
                  <c:v>22.734693877550995</c:v>
                </c:pt>
                <c:pt idx="23">
                  <c:v>22.404255319148938</c:v>
                </c:pt>
                <c:pt idx="24">
                  <c:v>22.413043478260846</c:v>
                </c:pt>
                <c:pt idx="25">
                  <c:v>22.145454545454545</c:v>
                </c:pt>
                <c:pt idx="26">
                  <c:v>22.139534883720902</c:v>
                </c:pt>
                <c:pt idx="27">
                  <c:v>22.276923076923037</c:v>
                </c:pt>
                <c:pt idx="28">
                  <c:v>21.959999999999987</c:v>
                </c:pt>
                <c:pt idx="29">
                  <c:v>21.69736842105269</c:v>
                </c:pt>
                <c:pt idx="30">
                  <c:v>21.84705882352943</c:v>
                </c:pt>
                <c:pt idx="31">
                  <c:v>22.39759036144579</c:v>
                </c:pt>
                <c:pt idx="32">
                  <c:v>22.349397590361409</c:v>
                </c:pt>
                <c:pt idx="33">
                  <c:v>22.567164179104491</c:v>
                </c:pt>
                <c:pt idx="34">
                  <c:v>23.123287671232877</c:v>
                </c:pt>
                <c:pt idx="35">
                  <c:v>23.410958904109595</c:v>
                </c:pt>
                <c:pt idx="36">
                  <c:v>22.5177304964539</c:v>
                </c:pt>
                <c:pt idx="37">
                  <c:v>22.663157894736827</c:v>
                </c:pt>
                <c:pt idx="38">
                  <c:v>22.242424242424189</c:v>
                </c:pt>
                <c:pt idx="39">
                  <c:v>21.977777777777753</c:v>
                </c:pt>
                <c:pt idx="40">
                  <c:v>22.111111111111136</c:v>
                </c:pt>
                <c:pt idx="41">
                  <c:v>22.561224489795919</c:v>
                </c:pt>
                <c:pt idx="42">
                  <c:v>22.201754385964886</c:v>
                </c:pt>
                <c:pt idx="43">
                  <c:v>21.545454545454547</c:v>
                </c:pt>
                <c:pt idx="44">
                  <c:v>21.89473684210521</c:v>
                </c:pt>
                <c:pt idx="45">
                  <c:v>21.84967320261438</c:v>
                </c:pt>
                <c:pt idx="46">
                  <c:v>20.8541666666667</c:v>
                </c:pt>
                <c:pt idx="47">
                  <c:v>21.314102564102591</c:v>
                </c:pt>
                <c:pt idx="48">
                  <c:v>22.1496062992126</c:v>
                </c:pt>
                <c:pt idx="49">
                  <c:v>21.244094488188978</c:v>
                </c:pt>
                <c:pt idx="50">
                  <c:v>21.610169491525433</c:v>
                </c:pt>
                <c:pt idx="51">
                  <c:v>22.635416666666668</c:v>
                </c:pt>
                <c:pt idx="52">
                  <c:v>24.5</c:v>
                </c:pt>
                <c:pt idx="53">
                  <c:v>24.69047619047619</c:v>
                </c:pt>
                <c:pt idx="54">
                  <c:v>24.333333333333282</c:v>
                </c:pt>
                <c:pt idx="55">
                  <c:v>22.6</c:v>
                </c:pt>
                <c:pt idx="56">
                  <c:v>26.25</c:v>
                </c:pt>
                <c:pt idx="57">
                  <c:v>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51552"/>
        <c:axId val="132161920"/>
      </c:scatterChart>
      <c:valAx>
        <c:axId val="13215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Temperature, deg 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161920"/>
        <c:crosses val="autoZero"/>
        <c:crossBetween val="midCat"/>
      </c:valAx>
      <c:valAx>
        <c:axId val="132161920"/>
        <c:scaling>
          <c:orientation val="minMax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Mortality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32151552"/>
        <c:crossesAt val="-30"/>
        <c:crossBetween val="midCat"/>
      </c:valAx>
    </c:plotArea>
    <c:plotVisOnly val="1"/>
    <c:dispBlanksAs val="gap"/>
    <c:showDLblsOverMax val="0"/>
  </c:chart>
  <c:spPr>
    <a:solidFill>
      <a:schemeClr val="accent1"/>
    </a:solidFill>
  </c:spPr>
  <c:txPr>
    <a:bodyPr/>
    <a:lstStyle/>
    <a:p>
      <a:pPr>
        <a:defRPr sz="1100" baseline="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18E20A-ACF9-452A-927C-692A3AEC7550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910C4E8-E965-4746-817C-37E502F42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MT = 6.8 more days now than in the early 1950’s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DP =3 less days (this is over a 50% decrease in days)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43445-EC65-47F5-8E01-C320B4DF209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24F0-0C42-4C35-8496-3292821715C6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7103-9467-44DC-A4FA-AEB005AEA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EFB9-FD7C-4A65-B1D6-8344ED8F853D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FDA8-F02E-4E3A-B42C-67E261425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5D04-94A7-418C-9CE0-CC0B8A63913A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6954-9405-493E-A090-85613FF80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8815-A972-4A77-9425-0D9CECE43177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05E5-5431-40DF-A7FB-95619D551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3C97-3FE3-4398-94C3-AB46C1F137F6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5D7F-5A1B-44EF-A8B8-871C17977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F03D-77A3-496C-BFB0-AEE237293F1F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2A5B-1129-4079-9CF3-B20333791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9DE9-622E-4B1A-8971-576FB2D4E6B9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195-B29F-4B59-B117-DA9AE7535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51E8-62A5-4273-82C6-DD11D017CA38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802F-1255-4DB2-854F-CF402FBD6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6E50-21BF-4E67-BFF4-15936E124E96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D5BC-B0C0-4F9A-AE85-0DAFDA3B7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7FC02-AC09-4D4F-B65A-155A4C66DEC9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9119-0675-45A5-8166-B53AF2103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A02B3-A667-434B-BF00-CAFDADAFCA58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BE21-53A5-4909-BC10-B3E9628C2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23B5-43C4-4801-9687-8BC9E2845DFA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2D10-2018-444F-BADB-8E0263F77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8ADD-F185-4C5A-97BC-0C9540D4617F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CA56-A66F-4233-9348-8C1AB7F40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76D2-F281-470E-AD68-B336119908F6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50BF-B639-466F-BAB9-5BDAFD16B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5EC7808-2D52-4E16-A6C6-976BE4169081}" type="datetime1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67AFFCA-0DA2-40A9-A1E2-EED2CF9B5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285750"/>
            <a:ext cx="8569325" cy="2092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Summer mortality, temperatures and synoptic climatology in Khabarovsk, Russian Far East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2643182"/>
            <a:ext cx="8429625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Elena A. </a:t>
            </a:r>
            <a:r>
              <a:rPr lang="en-US" sz="2000" dirty="0" err="1" smtClean="0">
                <a:solidFill>
                  <a:srgbClr val="FFFF00"/>
                </a:solidFill>
              </a:rPr>
              <a:t>Grigorieva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400" dirty="0" smtClean="0"/>
              <a:t>Institute for Complex Analysis of Regional Problems, </a:t>
            </a:r>
            <a:r>
              <a:rPr lang="en-GB" sz="1400" dirty="0" smtClean="0"/>
              <a:t>Far Eastern Branch, Russian Academy of Sciences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pt-PT" sz="2000" dirty="0" smtClean="0">
                <a:solidFill>
                  <a:srgbClr val="FFFF00"/>
                </a:solidFill>
              </a:rPr>
              <a:t>L.S. Kalkstein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400" dirty="0" smtClean="0"/>
              <a:t>University of Miami, Miami, Florida, USA</a:t>
            </a: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428625" y="6143625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FFFFCC"/>
                </a:solidFill>
              </a:rPr>
              <a:t>ICB, Cleveland, September 28 – October 1, </a:t>
            </a:r>
            <a:r>
              <a:rPr lang="en-US" sz="2000" dirty="0">
                <a:solidFill>
                  <a:srgbClr val="FFFFCC"/>
                </a:solidFill>
              </a:rPr>
              <a:t>2014</a:t>
            </a: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0" y="3929066"/>
            <a:ext cx="8715375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PT" sz="2000" dirty="0">
                <a:solidFill>
                  <a:srgbClr val="FFFF00"/>
                </a:solidFill>
              </a:rPr>
              <a:t>S.C. Sheridan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</a:rPr>
              <a:t>Department of Geography, Kent State University, Kent, USA</a:t>
            </a:r>
            <a:endParaRPr lang="pt-PT" sz="1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t-PT" sz="2000" dirty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J.K. </a:t>
            </a:r>
            <a:r>
              <a:rPr lang="en-US" sz="2000" dirty="0" err="1">
                <a:solidFill>
                  <a:srgbClr val="FFFF00"/>
                </a:solidFill>
              </a:rPr>
              <a:t>Vanos</a:t>
            </a:r>
            <a:endParaRPr lang="en-US" sz="2000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</a:rPr>
              <a:t>Department of Geosciences, Atmospheric Sciences Research Group, Texas Tech University, Lubbock, USA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75001-F246-4AE2-9B66-E7E212A747E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Method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547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</a:rPr>
              <a:t>Nomenclature</a:t>
            </a:r>
            <a:endParaRPr lang="en-US" sz="3200" dirty="0">
              <a:solidFill>
                <a:srgbClr val="FFFF00"/>
              </a:solidFill>
              <a:effectLst>
                <a:outerShdw blurRad="50800" dist="38100" dir="8100000" algn="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8175" y="1571625"/>
          <a:ext cx="5328592" cy="333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83705"/>
                <a:gridCol w="3744887"/>
              </a:tblGrid>
              <a:tr h="13558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SSC</a:t>
                      </a:r>
                      <a:r>
                        <a:rPr lang="en-US" baseline="0" dirty="0" smtClean="0"/>
                        <a:t> Air Mass Types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Polar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Moderate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DT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Dry Tropical 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Moist Polar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Moist Moderate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Moist Tropical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MT+, MT++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Moist Tropical Plus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 between air masses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22" name="TextBox 4"/>
          <p:cNvSpPr txBox="1">
            <a:spLocks noChangeArrowheads="1"/>
          </p:cNvSpPr>
          <p:nvPr/>
        </p:nvSpPr>
        <p:spPr bwMode="auto">
          <a:xfrm>
            <a:off x="1331913" y="5000625"/>
            <a:ext cx="705643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Sheridan, S.C., 2002: The redevelopment of a weather-type classification  </a:t>
            </a:r>
          </a:p>
          <a:p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   scheme for North American. </a:t>
            </a:r>
            <a:r>
              <a:rPr lang="en-US" sz="1600" i="1">
                <a:solidFill>
                  <a:schemeClr val="tx1"/>
                </a:solidFill>
                <a:latin typeface="Book Antiqua" pitchFamily="18" charset="0"/>
              </a:rPr>
              <a:t>Int. J. Climatology, </a:t>
            </a:r>
            <a:r>
              <a:rPr lang="en-US" sz="1600" b="1">
                <a:solidFill>
                  <a:schemeClr val="tx1"/>
                </a:solidFill>
                <a:latin typeface="Book Antiqua" pitchFamily="18" charset="0"/>
              </a:rPr>
              <a:t>22</a:t>
            </a:r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, 51-68.</a:t>
            </a:r>
          </a:p>
          <a:p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Kalkstein, L. S., Greene, S., Mills, D. M., &amp; Samenow, J. 2011: An evaluation </a:t>
            </a:r>
          </a:p>
          <a:p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   of the progress in reducing heat-related human mortality in major US </a:t>
            </a:r>
          </a:p>
          <a:p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   cities. </a:t>
            </a:r>
            <a:r>
              <a:rPr lang="en-US" sz="1600" i="1">
                <a:solidFill>
                  <a:schemeClr val="tx1"/>
                </a:solidFill>
                <a:latin typeface="Book Antiqua" pitchFamily="18" charset="0"/>
              </a:rPr>
              <a:t>Natural Hazards</a:t>
            </a:r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en-US" sz="1600" b="1" i="1">
                <a:solidFill>
                  <a:schemeClr val="tx1"/>
                </a:solidFill>
                <a:latin typeface="Book Antiqua" pitchFamily="18" charset="0"/>
              </a:rPr>
              <a:t>56</a:t>
            </a:r>
            <a:r>
              <a:rPr lang="en-US" sz="1600">
                <a:solidFill>
                  <a:schemeClr val="tx1"/>
                </a:solidFill>
                <a:latin typeface="Book Antiqua" pitchFamily="18" charset="0"/>
              </a:rPr>
              <a:t>(1), 113-129.</a:t>
            </a:r>
          </a:p>
          <a:p>
            <a:endParaRPr lang="en-US" sz="1400">
              <a:latin typeface="Book Antiqu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8858280" cy="1287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Days are classified into one of seven air mass types and frequencies over summer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U- or V</a:t>
            </a:r>
            <a:r>
              <a:rPr lang="ru-RU" sz="2400" dirty="0" smtClean="0"/>
              <a:t>-</a:t>
            </a:r>
            <a:r>
              <a:rPr lang="en-US" sz="2400" dirty="0" smtClean="0"/>
              <a:t>shaped temperature-mortality relationship</a:t>
            </a:r>
          </a:p>
          <a:p>
            <a:pPr>
              <a:buNone/>
            </a:pPr>
            <a:r>
              <a:rPr lang="en-US" sz="2400" dirty="0" smtClean="0"/>
              <a:t>Optimal temperature with minimum mortality depends on climate (McMichael et al, 2008)</a:t>
            </a:r>
          </a:p>
          <a:p>
            <a:r>
              <a:rPr lang="en-US" sz="2400" dirty="0" smtClean="0"/>
              <a:t>Netherland: </a:t>
            </a:r>
            <a:r>
              <a:rPr lang="ru-RU" sz="2400" dirty="0" smtClean="0"/>
              <a:t>16,5 °С </a:t>
            </a:r>
            <a:r>
              <a:rPr lang="en-US" sz="2400" dirty="0" smtClean="0"/>
              <a:t>(</a:t>
            </a:r>
            <a:r>
              <a:rPr lang="en-US" sz="2400" dirty="0" err="1" smtClean="0"/>
              <a:t>Huynen</a:t>
            </a:r>
            <a:r>
              <a:rPr lang="en-US" sz="2400" dirty="0" smtClean="0"/>
              <a:t> et al, 2001) </a:t>
            </a:r>
          </a:p>
          <a:p>
            <a:r>
              <a:rPr lang="en-US" sz="2400" dirty="0" smtClean="0"/>
              <a:t>Arkhangelsk, Moscow: </a:t>
            </a:r>
            <a:r>
              <a:rPr lang="ru-RU" sz="2400" dirty="0" smtClean="0"/>
              <a:t>18 °С (</a:t>
            </a:r>
            <a:r>
              <a:rPr lang="ru-RU" sz="2400" dirty="0" err="1" smtClean="0"/>
              <a:t>Ревич</a:t>
            </a:r>
            <a:r>
              <a:rPr lang="ru-RU" sz="2400" dirty="0" smtClean="0"/>
              <a:t>, 2008; Варакина и др., 2011)</a:t>
            </a:r>
          </a:p>
          <a:p>
            <a:r>
              <a:rPr lang="en-US" sz="2400" dirty="0" smtClean="0"/>
              <a:t>Montreal: </a:t>
            </a:r>
            <a:r>
              <a:rPr lang="ru-RU" sz="2400" dirty="0" smtClean="0"/>
              <a:t>21°С</a:t>
            </a:r>
            <a:r>
              <a:rPr lang="en-US" sz="2400" dirty="0" smtClean="0"/>
              <a:t> (Frost et al, 1992)</a:t>
            </a:r>
          </a:p>
          <a:p>
            <a:r>
              <a:rPr lang="en-US" sz="2400" dirty="0" smtClean="0"/>
              <a:t>Brisbane: </a:t>
            </a:r>
            <a:r>
              <a:rPr lang="ru-RU" sz="2400" dirty="0" smtClean="0"/>
              <a:t> 24 °С</a:t>
            </a:r>
            <a:r>
              <a:rPr lang="en-US" sz="2400" dirty="0" smtClean="0"/>
              <a:t> (Frost et al, 1992)</a:t>
            </a:r>
          </a:p>
          <a:p>
            <a:r>
              <a:rPr lang="en-US" sz="2400" dirty="0" smtClean="0"/>
              <a:t>etc.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98195-B29F-4B59-B117-DA9AE7535E4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</a:rPr>
              <a:t>New York City Mortality Algorithm</a:t>
            </a:r>
            <a:endParaRPr lang="en-US" sz="3600" dirty="0">
              <a:solidFill>
                <a:srgbClr val="FFFF00"/>
              </a:solidFill>
              <a:effectLst>
                <a:outerShdw blurRad="50800" dist="38100" dir="8100000" algn="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708525"/>
          </a:xfrm>
        </p:spPr>
        <p:txBody>
          <a:bodyPr>
            <a:normAutofit fontScale="925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r>
              <a:rPr lang="en-US" sz="2600" b="1" dirty="0"/>
              <a:t>Mortality = -37.4 + 8.82 DIS + 1.425 ATP  - 0.11 TOS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sz="2600" b="1" dirty="0"/>
          </a:p>
          <a:p>
            <a:pPr marL="868680" lvl="1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/>
              <a:t>For either MT+ or </a:t>
            </a:r>
            <a:r>
              <a:rPr lang="en-US" sz="2600" dirty="0" smtClean="0"/>
              <a:t>DT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/>
              <a:t>DIS = day </a:t>
            </a:r>
            <a:r>
              <a:rPr lang="en-US" sz="2600" dirty="0"/>
              <a:t>in sequence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/>
              <a:t>TOS = time </a:t>
            </a:r>
            <a:r>
              <a:rPr lang="en-US" sz="2600" dirty="0"/>
              <a:t>of season (May 1st = 1, May 2nd = 2…)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/>
              <a:t>ATP = 5 pm Apparent temperature °C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sz="26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r>
              <a:rPr lang="en-US" sz="2600" b="1" dirty="0"/>
              <a:t>Website URL:  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http://sheridan.geog.kent.edu/hwws/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r>
              <a:rPr lang="en-US" sz="2600" b="1" dirty="0"/>
              <a:t>Username:  </a:t>
            </a:r>
            <a:r>
              <a:rPr lang="en-US" sz="2600" dirty="0"/>
              <a:t>health</a:t>
            </a:r>
            <a:r>
              <a:rPr lang="en-US" sz="2600" b="1" dirty="0"/>
              <a:t>    Password:   </a:t>
            </a:r>
            <a:r>
              <a:rPr lang="en-US" sz="2600" dirty="0"/>
              <a:t>stress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Results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9B416-1745-413F-AA17-EC5CBDD9CA8B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temperature and mortality in summer, Khabarovsk, 2000-2012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928662" y="2071678"/>
          <a:ext cx="7429552" cy="4294208"/>
        </p:xfrm>
        <a:graphic>
          <a:graphicData uri="http://schemas.openxmlformats.org/drawingml/2006/table">
            <a:tbl>
              <a:tblPr/>
              <a:tblGrid>
                <a:gridCol w="824021"/>
                <a:gridCol w="774579"/>
                <a:gridCol w="928694"/>
                <a:gridCol w="1121944"/>
                <a:gridCol w="1164072"/>
                <a:gridCol w="1187482"/>
                <a:gridCol w="1428760"/>
              </a:tblGrid>
              <a:tr h="1301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SSC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 (°C)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 3pm (°C)</a:t>
                      </a:r>
                    </a:p>
                    <a:p>
                      <a:pPr algn="ctr" fontAlgn="b"/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SSC Frequency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Mortality (M)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 –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US" sz="12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 –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US" sz="12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65+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6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MT+, MT++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12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26.7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MP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DT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27.4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10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DP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18.5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DM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23.9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.6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20.1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23.4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21.7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90EBF-AF1E-4A80-A02A-E94834E8ED5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2084C-AE5C-486D-9617-7429DE51D84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54026"/>
            <a:ext cx="3071834" cy="3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006" y="1071546"/>
            <a:ext cx="3000396" cy="378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Прямоугольник 11"/>
          <p:cNvSpPr>
            <a:spLocks noChangeArrowheads="1"/>
          </p:cNvSpPr>
          <p:nvPr/>
        </p:nvSpPr>
        <p:spPr bwMode="auto">
          <a:xfrm>
            <a:off x="571472" y="5357826"/>
            <a:ext cx="557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 – </a:t>
            </a:r>
            <a:r>
              <a:rPr lang="en-US" dirty="0" smtClean="0">
                <a:solidFill>
                  <a:srgbClr val="FFFFFF"/>
                </a:solidFill>
              </a:rPr>
              <a:t>Frequencies                       2 </a:t>
            </a:r>
            <a:r>
              <a:rPr lang="en-US" dirty="0">
                <a:solidFill>
                  <a:srgbClr val="FFFFFF"/>
                </a:solidFill>
              </a:rPr>
              <a:t>– Ta and Td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6786563" y="2285992"/>
            <a:ext cx="1900237" cy="2500321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Dry 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Tropical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air mass</a:t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2084C-AE5C-486D-9617-7429DE51D84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7419" name="Прямоугольник 11"/>
          <p:cNvSpPr>
            <a:spLocks noChangeArrowheads="1"/>
          </p:cNvSpPr>
          <p:nvPr/>
        </p:nvSpPr>
        <p:spPr bwMode="auto">
          <a:xfrm>
            <a:off x="642910" y="6286520"/>
            <a:ext cx="550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Frequencies                            Ta </a:t>
            </a:r>
            <a:r>
              <a:rPr lang="en-US" dirty="0">
                <a:solidFill>
                  <a:srgbClr val="FFFFFF"/>
                </a:solidFill>
              </a:rPr>
              <a:t>and Td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6572264" y="928670"/>
            <a:ext cx="1900237" cy="42148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Moist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Tropical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air mass</a:t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Moist Tropical plus (+, ++) air mass</a:t>
            </a:r>
            <a:endParaRPr lang="ru-RU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02038"/>
            <a:ext cx="3071834" cy="38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410020"/>
            <a:ext cx="3000396" cy="37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5"/>
            <a:ext cx="2500330" cy="30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66"/>
            <a:ext cx="2428892" cy="305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714500" y="914401"/>
          <a:ext cx="5593804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91680" y="3501008"/>
          <a:ext cx="56166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85720" y="0"/>
            <a:ext cx="8382000" cy="944562"/>
          </a:xfrm>
          <a:prstGeom prst="rect">
            <a:avLst/>
          </a:prstGeom>
        </p:spPr>
        <p:txBody>
          <a:bodyPr anchor="ctr">
            <a:normAutofit fontScale="7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>
                <a:ln w="6350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Summer 60 Year Air Mass Frequencies – Moist Tropical and Dry Polar, Khabarovsk</a:t>
            </a: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1187450" y="6211888"/>
            <a:ext cx="640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MT = 6.8 more days now than in the early 1950’s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DP =3 less days (this is over a 50% decrease in days)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6F56-11F8-4078-B0E2-F3474153F24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5152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785918" y="1000108"/>
          <a:ext cx="578647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0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temperature and mortality,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Khabarovsk,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2000-2012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65400"/>
            <a:ext cx="8374063" cy="1871663"/>
          </a:xfrm>
          <a:noFill/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ffectLst/>
              </a:rPr>
              <a:t>A climate assessment of the Russian Far East </a:t>
            </a:r>
            <a:br>
              <a:rPr lang="en-US" sz="2800" dirty="0" smtClean="0">
                <a:solidFill>
                  <a:srgbClr val="FFFF00"/>
                </a:solidFill>
                <a:effectLst/>
              </a:rPr>
            </a:br>
            <a:r>
              <a:rPr lang="en-US" sz="2800" dirty="0" smtClean="0">
                <a:solidFill>
                  <a:srgbClr val="FFFF00"/>
                </a:solidFill>
                <a:effectLst/>
              </a:rPr>
              <a:t>for the purpose of developing </a:t>
            </a:r>
            <a:br>
              <a:rPr lang="en-US" sz="2800" dirty="0" smtClean="0">
                <a:solidFill>
                  <a:srgbClr val="FFFF00"/>
                </a:solidFill>
                <a:effectLst/>
              </a:rPr>
            </a:br>
            <a:r>
              <a:rPr lang="en-US" sz="2800" dirty="0" smtClean="0">
                <a:solidFill>
                  <a:srgbClr val="FFFF00"/>
                </a:solidFill>
                <a:effectLst/>
              </a:rPr>
              <a:t>Weather Health Warning System</a:t>
            </a:r>
            <a:r>
              <a:rPr lang="ru-RU" sz="2800" dirty="0" smtClean="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157788"/>
            <a:ext cx="8229600" cy="579437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 smtClean="0">
                <a:effectLst/>
              </a:rPr>
              <a:t>CRDF – FEB RAS Award RUG1-7062-BB-12</a:t>
            </a:r>
          </a:p>
          <a:p>
            <a:pPr algn="ctr"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163988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79613" y="4048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Far Eastern Branch of Russian Academy of Sciences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3906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63713" y="981075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99"/>
                </a:solidFill>
              </a:rPr>
              <a:t>CRDF Global </a:t>
            </a:r>
          </a:p>
          <a:p>
            <a:pPr algn="ctr"/>
            <a:r>
              <a:rPr lang="en-US">
                <a:solidFill>
                  <a:srgbClr val="FFFF99"/>
                </a:solidFill>
              </a:rPr>
              <a:t>U.S. Civilian Research &amp; Development Foundation </a:t>
            </a:r>
            <a:endParaRPr lang="ru-RU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temperature and mortality, Khabarovsk, 2000-2012, May – September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818D5-1600-493A-BC91-C5325F5538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9395" name="Picture 3" descr="C:\Users\User\Desktop\Новая папка\index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214813"/>
            <a:ext cx="3271838" cy="23368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pic>
        <p:nvPicPr>
          <p:cNvPr id="59396" name="Picture 4" descr="C:\Users\User\Desktop\Новая папка\index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4813"/>
            <a:ext cx="3300412" cy="235743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pic>
        <p:nvPicPr>
          <p:cNvPr id="29702" name="Picture 2" descr="C:\Users\User\Desktop\Новая папка\index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85875"/>
            <a:ext cx="3900488" cy="2786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9397" name="Picture 5" descr="C:\Users\User\Desktop\Новая папка\index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285875"/>
            <a:ext cx="3914775" cy="279558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29704" name="Прямоугольник 9"/>
          <p:cNvSpPr>
            <a:spLocks noChangeArrowheads="1"/>
          </p:cNvSpPr>
          <p:nvPr/>
        </p:nvSpPr>
        <p:spPr bwMode="auto">
          <a:xfrm>
            <a:off x="2286000" y="4500563"/>
            <a:ext cx="1857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M = 23</a:t>
            </a:r>
            <a:r>
              <a:rPr lang="ru-RU" sz="1100" b="1" dirty="0"/>
              <a:t>,28 – 0,11</a:t>
            </a:r>
            <a:r>
              <a:rPr lang="en-US" sz="1100" b="1" dirty="0"/>
              <a:t>T</a:t>
            </a:r>
          </a:p>
          <a:p>
            <a:pPr algn="ctr"/>
            <a:r>
              <a:rPr lang="en-US" sz="1100" b="1" dirty="0"/>
              <a:t>R² = </a:t>
            </a:r>
            <a:r>
              <a:rPr lang="ru-RU" sz="1100" b="1" dirty="0"/>
              <a:t>0</a:t>
            </a:r>
            <a:r>
              <a:rPr lang="en-US" sz="1100" b="1" dirty="0"/>
              <a:t>,</a:t>
            </a:r>
            <a:r>
              <a:rPr lang="ru-RU" sz="1100" b="1" dirty="0"/>
              <a:t>6989</a:t>
            </a:r>
          </a:p>
        </p:txBody>
      </p:sp>
      <p:sp>
        <p:nvSpPr>
          <p:cNvPr id="29705" name="Прямоугольник 10"/>
          <p:cNvSpPr>
            <a:spLocks noChangeArrowheads="1"/>
          </p:cNvSpPr>
          <p:nvPr/>
        </p:nvSpPr>
        <p:spPr bwMode="auto">
          <a:xfrm>
            <a:off x="5072063" y="4500563"/>
            <a:ext cx="1857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M = 7</a:t>
            </a:r>
            <a:r>
              <a:rPr lang="ru-RU" sz="1100" b="1"/>
              <a:t>,</a:t>
            </a:r>
            <a:r>
              <a:rPr lang="en-US" sz="1100" b="1"/>
              <a:t>335</a:t>
            </a:r>
            <a:r>
              <a:rPr lang="ru-RU" sz="1100" b="1"/>
              <a:t> </a:t>
            </a:r>
            <a:r>
              <a:rPr lang="en-US" sz="1100" b="1"/>
              <a:t>+</a:t>
            </a:r>
            <a:r>
              <a:rPr lang="ru-RU" sz="1100" b="1"/>
              <a:t> 0,</a:t>
            </a:r>
            <a:r>
              <a:rPr lang="en-US" sz="1100" b="1"/>
              <a:t>675T</a:t>
            </a:r>
          </a:p>
          <a:p>
            <a:pPr algn="ctr"/>
            <a:r>
              <a:rPr lang="en-US" sz="1100" b="1"/>
              <a:t>R² = </a:t>
            </a:r>
            <a:r>
              <a:rPr lang="ru-RU" sz="1100" b="1"/>
              <a:t>0</a:t>
            </a:r>
            <a:r>
              <a:rPr lang="en-US" sz="1100" b="1"/>
              <a:t>,842</a:t>
            </a:r>
            <a:endParaRPr lang="ru-RU" sz="11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</a:rPr>
              <a:t>Mortality Algorithm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</a:rPr>
              <a:t>for Khabarovsk</a:t>
            </a:r>
            <a:endParaRPr lang="en-US" sz="3600" dirty="0">
              <a:solidFill>
                <a:srgbClr val="FFFF00"/>
              </a:solidFill>
              <a:effectLst>
                <a:outerShdw blurRad="50800" dist="38100" dir="8100000" algn="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70852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=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18.836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0.007 TOS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0.13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+ 0.384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DTR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+ 0.321 AT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8680" lvl="1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either MT+ or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 = time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season (May 1st = 1, May 2nd = 2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marL="868680" lvl="1" indent="-283464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temperature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°C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8680" lvl="1" indent="-283464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DTR =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diurnal temperature range =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°C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8680" lvl="1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 Apparent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temperature,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°C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sz="26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charset="2"/>
              <a:buChar char="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59EE-A174-4826-AAB1-028CC8C10ABF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6275387" cy="10842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Conclusion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200900" cy="4032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RFE in summer: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the most dominant air masses are Moist Moderate (MM) in the southwestern RFE, and Moist Polar (MP) in the northeastern part.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Dry Tropical (DT) and Moist Tropical plus (DT+, DT++), the most oppressive air masses, frequently occur in the Amur River area, separated from the Pacific Ocean by </a:t>
            </a:r>
            <a:r>
              <a:rPr lang="en-US" sz="2400" dirty="0" err="1" smtClean="0"/>
              <a:t>Sikhote-Alin</a:t>
            </a:r>
            <a:r>
              <a:rPr lang="en-US" sz="2400" dirty="0" smtClean="0"/>
              <a:t> and </a:t>
            </a:r>
            <a:r>
              <a:rPr lang="en-US" sz="2400" dirty="0" err="1" smtClean="0"/>
              <a:t>Dzhugdzhur</a:t>
            </a:r>
            <a:r>
              <a:rPr lang="en-US" sz="2400" dirty="0" smtClean="0"/>
              <a:t> Mountains.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Conclusion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375" y="1981200"/>
            <a:ext cx="6551613" cy="4114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/>
              <a:t>In Khabarovsk frequencies of MT: 7 more days now than in the early 1950’s;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/>
              <a:t>DP – 3 less days (this is over a 50% decrease in days)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1DCE3-334F-4A51-B834-C4303F1DE16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Conclusion</a:t>
            </a:r>
            <a:endParaRPr lang="en-US" sz="3200" dirty="0">
              <a:solidFill>
                <a:srgbClr val="FFFF00"/>
              </a:solidFill>
              <a:effectLst>
                <a:outerShdw blurRad="50800" dist="38100" dir="8100000" algn="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A U-shaped temperature-mortality relationship is shown for Khabarovsk, with minimum mortality at a threshold temperature of +19 °С.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US" sz="2400" dirty="0" smtClean="0">
              <a:effectLst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During summer, a 12% higher rate of all-cause mortality (22% for 65+) is associated with most offensive Moist Tropical plus (MT+, MT++) air mass, and a 10% (14% for 65+) higher rate – with Dry Tropical (DT).</a:t>
            </a:r>
            <a:endParaRPr 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A388E-9B86-48F0-A560-12D03D510E4E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2852738"/>
            <a:ext cx="3455987" cy="6477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smtClean="0"/>
              <a:t>Thank you for listening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C64AC-2C7E-4497-BBFF-A4D7EBCC27CC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Introduction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213100"/>
            <a:ext cx="6884988" cy="23574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ultimate aim is to construct a detailed climatology with unique climate indices for potential use in the development of heat warning systems that can save human lives during extreme weather. </a:t>
            </a:r>
            <a:endParaRPr 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2988" y="1989138"/>
            <a:ext cx="79295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99"/>
                </a:solidFill>
              </a:rPr>
              <a:t>Project “A climate assessment of the Russian Far East to develop Weather Health Warning Systems”</a:t>
            </a:r>
            <a:endParaRPr lang="en-NZ" sz="2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C1F98-2D73-4A89-8C99-AA8BF1997BFE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Aim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349500"/>
            <a:ext cx="6337300" cy="33115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Construct a detailed climatology of the Russian Far East using the Spatial Synoptic Classification system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Relate above to mortality (Khabarovsk as an example)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9F2-A9E4-427E-A95B-00EFD646A1F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3075"/>
            <a:ext cx="5400675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Study area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205038"/>
            <a:ext cx="6551613" cy="338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Study area southern Russian Far East: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Lat. 42 to 59°N and Long. 123 to 143° E 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Climate: mid-latitude monsoon with extreme continental regime of annual temperatures and seasonal precipitation in continental part of study area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SSC Data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358188" cy="4114800"/>
          </a:xfrm>
        </p:spPr>
        <p:txBody>
          <a:bodyPr/>
          <a:lstStyle/>
          <a:p>
            <a:pPr>
              <a:defRPr/>
            </a:pPr>
            <a:r>
              <a:rPr lang="en-NZ" sz="2400" dirty="0" smtClean="0"/>
              <a:t>Summer </a:t>
            </a:r>
            <a:r>
              <a:rPr lang="en-US" sz="2400" dirty="0" smtClean="0"/>
              <a:t>1966–2010</a:t>
            </a:r>
          </a:p>
          <a:p>
            <a:pPr>
              <a:defRPr/>
            </a:pPr>
            <a:r>
              <a:rPr lang="en-US" sz="2400" dirty="0" smtClean="0"/>
              <a:t>34 weather stations in the RFE</a:t>
            </a:r>
            <a:endParaRPr lang="ru-RU" sz="2400" dirty="0" smtClean="0"/>
          </a:p>
          <a:p>
            <a:pPr>
              <a:defRPr/>
            </a:pPr>
            <a:r>
              <a:rPr lang="en-US" sz="2400" dirty="0" smtClean="0"/>
              <a:t>Surface based four-times daily observations</a:t>
            </a:r>
          </a:p>
          <a:p>
            <a:pPr indent="912813">
              <a:buFont typeface="Wingdings" pitchFamily="2" charset="2"/>
              <a:buNone/>
              <a:defRPr/>
            </a:pPr>
            <a:r>
              <a:rPr lang="en-US" sz="2400" dirty="0" smtClean="0"/>
              <a:t>Air temperature</a:t>
            </a:r>
          </a:p>
          <a:p>
            <a:pPr indent="912813">
              <a:buFont typeface="Wingdings" pitchFamily="2" charset="2"/>
              <a:buNone/>
              <a:defRPr/>
            </a:pPr>
            <a:r>
              <a:rPr lang="en-US" sz="2400" dirty="0" err="1" smtClean="0"/>
              <a:t>Dewpoint</a:t>
            </a:r>
            <a:r>
              <a:rPr lang="en-US" sz="2400" dirty="0" smtClean="0"/>
              <a:t> temperature</a:t>
            </a:r>
          </a:p>
          <a:p>
            <a:pPr indent="912813">
              <a:buFont typeface="Wingdings" pitchFamily="2" charset="2"/>
              <a:buNone/>
              <a:defRPr/>
            </a:pPr>
            <a:r>
              <a:rPr lang="en-US" sz="2400" dirty="0" smtClean="0"/>
              <a:t>Wind speed and direction</a:t>
            </a:r>
          </a:p>
          <a:p>
            <a:pPr indent="912813">
              <a:buFont typeface="Wingdings" pitchFamily="2" charset="2"/>
              <a:buNone/>
              <a:defRPr/>
            </a:pPr>
            <a:r>
              <a:rPr lang="en-US" sz="2400" dirty="0" smtClean="0"/>
              <a:t>Air pressure</a:t>
            </a:r>
          </a:p>
          <a:p>
            <a:pPr indent="912813">
              <a:buFont typeface="Wingdings" pitchFamily="2" charset="2"/>
              <a:buNone/>
              <a:defRPr/>
            </a:pPr>
            <a:r>
              <a:rPr lang="en-US" sz="2400" dirty="0" smtClean="0"/>
              <a:t>Cloud cover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DED2-CB81-45ED-9664-B0E1372FFBD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6227763" y="2133600"/>
            <a:ext cx="19875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The southern part of the Russian Far East showing the location of weather stations </a:t>
            </a: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5572125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605E2-9064-451F-AD81-815B40EEC21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1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746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948488" y="2636838"/>
            <a:ext cx="16557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The southern RFE: topography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Data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358188" cy="485777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Mortality data, Khabarovsk:</a:t>
            </a:r>
          </a:p>
          <a:p>
            <a:pPr>
              <a:defRPr/>
            </a:pPr>
            <a:r>
              <a:rPr lang="en-US" sz="2400" dirty="0" smtClean="0"/>
              <a:t>2000–2012</a:t>
            </a:r>
            <a:endParaRPr lang="ru-RU" sz="2400" dirty="0" smtClean="0"/>
          </a:p>
          <a:p>
            <a:pPr>
              <a:defRPr/>
            </a:pPr>
            <a:r>
              <a:rPr lang="en-US" sz="2400" dirty="0" smtClean="0"/>
              <a:t>Daily all-cause mortality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Khabarovsk: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Population 593 636 (January, 1, 2013)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Absolute all-cause daily mortality: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23,0 cases / day (average for 2000-2012)</a:t>
            </a:r>
          </a:p>
          <a:p>
            <a:pPr>
              <a:buNone/>
              <a:defRPr/>
            </a:pPr>
            <a:r>
              <a:rPr lang="en-US" sz="2400" dirty="0" smtClean="0"/>
              <a:t>21,9 cases / day (average for period May – September)</a:t>
            </a:r>
          </a:p>
          <a:p>
            <a:pPr>
              <a:buNone/>
              <a:defRPr/>
            </a:pPr>
            <a:r>
              <a:rPr lang="en-US" sz="2400" dirty="0" smtClean="0"/>
              <a:t>21,7 cases / day (average for summer)</a:t>
            </a:r>
          </a:p>
          <a:p>
            <a:pPr>
              <a:buNone/>
              <a:defRPr/>
            </a:pPr>
            <a:endParaRPr lang="en-US" sz="2400" dirty="0" smtClean="0"/>
          </a:p>
          <a:p>
            <a:pPr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Текстура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Текстура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Текстура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7206</TotalTime>
  <Words>1067</Words>
  <Application>Microsoft Office PowerPoint</Application>
  <PresentationFormat>On-screen Show (4:3)</PresentationFormat>
  <Paragraphs>229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Текстура</vt:lpstr>
      <vt:lpstr>Summer mortality, temperatures and synoptic climatology in Khabarovsk, Russian Far East</vt:lpstr>
      <vt:lpstr>A climate assessment of the Russian Far East  for the purpose of developing  Weather Health Warning System </vt:lpstr>
      <vt:lpstr>Introduction</vt:lpstr>
      <vt:lpstr>Aim</vt:lpstr>
      <vt:lpstr>Study area</vt:lpstr>
      <vt:lpstr>SSC Data </vt:lpstr>
      <vt:lpstr>PowerPoint Presentation</vt:lpstr>
      <vt:lpstr>PowerPoint Presentation</vt:lpstr>
      <vt:lpstr>Data </vt:lpstr>
      <vt:lpstr>Method</vt:lpstr>
      <vt:lpstr>Nomenclature</vt:lpstr>
      <vt:lpstr>PowerPoint Presentation</vt:lpstr>
      <vt:lpstr>New York City Mortality Algorithm</vt:lpstr>
      <vt:lpstr>Results</vt:lpstr>
      <vt:lpstr>Daily temperature and mortality in summer, Khabarovsk, 2000-2012</vt:lpstr>
      <vt:lpstr>PowerPoint Presentation</vt:lpstr>
      <vt:lpstr>PowerPoint Presentation</vt:lpstr>
      <vt:lpstr>PowerPoint Presentation</vt:lpstr>
      <vt:lpstr>PowerPoint Presentation</vt:lpstr>
      <vt:lpstr>Daily temperature and mortality, Khabarovsk, 2000-2012, May – September  </vt:lpstr>
      <vt:lpstr>Mortality Algorithm for Khabarovsk</vt:lpstr>
      <vt:lpstr>Conclusion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 normals as descriptors of temporal patterns and trends in the extreme mid-latitude monsoonal climate of the Russian Far East</dc:title>
  <dc:creator>user</dc:creator>
  <cp:lastModifiedBy>owner</cp:lastModifiedBy>
  <cp:revision>165</cp:revision>
  <dcterms:created xsi:type="dcterms:W3CDTF">2012-02-21T13:16:07Z</dcterms:created>
  <dcterms:modified xsi:type="dcterms:W3CDTF">2014-10-17T15:02:17Z</dcterms:modified>
</cp:coreProperties>
</file>