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AA9A0-42C9-4E7C-B02C-7579FB1D3C1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B5270-45D0-493A-8B40-1ECFD0F00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4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05C8C1-1F89-456B-9C87-53E8A6F3206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9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04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0871200" cy="123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42400" y="64579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algn="r">
              <a:defRPr/>
            </a:pPr>
            <a:fld id="{8EC40152-342E-476C-9C00-4D19B3586AB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GCCA_Logo_sm_black-02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71200" y="0"/>
            <a:ext cx="1320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6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9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9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3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8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5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5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7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04580-40C9-428E-B155-B13203667BC0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A381-CCEB-4F64-B78A-0352CCC9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7620000" y="279400"/>
            <a:ext cx="3048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 chart for determining whether to call a heat watch or warning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3048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dirty="0">
                <a:solidFill>
                  <a:prstClr val="white"/>
                </a:solidFill>
                <a:latin typeface="Calibri"/>
              </a:rPr>
              <a:t>Forecast Data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782094" y="875506"/>
            <a:ext cx="381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286000" y="10668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dirty="0">
                <a:solidFill>
                  <a:prstClr val="white"/>
                </a:solidFill>
                <a:latin typeface="Calibri"/>
              </a:rPr>
              <a:t>Spatial Synoptic Class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2971800"/>
            <a:ext cx="13716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“Offensive”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86000" y="22860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dirty="0">
                <a:solidFill>
                  <a:prstClr val="white"/>
                </a:solidFill>
                <a:latin typeface="Calibri"/>
              </a:rPr>
              <a:t>Forecast Weather Type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286000" y="47244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dirty="0">
                <a:solidFill>
                  <a:prstClr val="white"/>
                </a:solidFill>
                <a:latin typeface="Calibri"/>
              </a:rPr>
              <a:t>Prediction of Excess Mortality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86000" y="5486400"/>
            <a:ext cx="13716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YES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286000" y="60198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50" dirty="0">
                <a:solidFill>
                  <a:prstClr val="white"/>
                </a:solidFill>
                <a:latin typeface="Calibri"/>
              </a:rPr>
              <a:t>Watch or Warning (Criteria depends upon locale)</a:t>
            </a:r>
          </a:p>
        </p:txBody>
      </p:sp>
      <p:sp>
        <p:nvSpPr>
          <p:cNvPr id="41" name="Oval 40"/>
          <p:cNvSpPr/>
          <p:nvPr/>
        </p:nvSpPr>
        <p:spPr>
          <a:xfrm>
            <a:off x="2286000" y="35052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dirty="0">
                <a:solidFill>
                  <a:prstClr val="white"/>
                </a:solidFill>
                <a:latin typeface="Calibri"/>
              </a:rPr>
              <a:t>Forecast Algorithms</a:t>
            </a:r>
          </a:p>
        </p:txBody>
      </p:sp>
      <p:cxnSp>
        <p:nvCxnSpPr>
          <p:cNvPr id="42" name="Straight Arrow Connector 41"/>
          <p:cNvCxnSpPr>
            <a:stCxn id="9" idx="4"/>
            <a:endCxn id="24" idx="0"/>
          </p:cNvCxnSpPr>
          <p:nvPr/>
        </p:nvCxnSpPr>
        <p:spPr>
          <a:xfrm rot="5400000">
            <a:off x="2819401" y="2133601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4" idx="2"/>
            <a:endCxn id="12" idx="0"/>
          </p:cNvCxnSpPr>
          <p:nvPr/>
        </p:nvCxnSpPr>
        <p:spPr>
          <a:xfrm rot="5400000">
            <a:off x="2857501" y="2857501"/>
            <a:ext cx="2286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2857500" y="3390900"/>
            <a:ext cx="228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28" idx="0"/>
          </p:cNvCxnSpPr>
          <p:nvPr/>
        </p:nvCxnSpPr>
        <p:spPr>
          <a:xfrm rot="5400000">
            <a:off x="2782094" y="4533106"/>
            <a:ext cx="381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29" idx="0"/>
          </p:cNvCxnSpPr>
          <p:nvPr/>
        </p:nvCxnSpPr>
        <p:spPr>
          <a:xfrm rot="5400000">
            <a:off x="2858294" y="5371306"/>
            <a:ext cx="228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2858294" y="5904706"/>
            <a:ext cx="228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953000" y="2362200"/>
            <a:ext cx="1600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Not “offensive”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572000" y="4800600"/>
            <a:ext cx="13716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NO</a:t>
            </a:r>
          </a:p>
        </p:txBody>
      </p:sp>
      <p:cxnSp>
        <p:nvCxnSpPr>
          <p:cNvPr id="118" name="Straight Arrow Connector 117"/>
          <p:cNvCxnSpPr>
            <a:stCxn id="28" idx="3"/>
          </p:cNvCxnSpPr>
          <p:nvPr/>
        </p:nvCxnSpPr>
        <p:spPr>
          <a:xfrm flipV="1">
            <a:off x="3657600" y="4953000"/>
            <a:ext cx="1371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24" idx="3"/>
            <a:endCxn id="101" idx="1"/>
          </p:cNvCxnSpPr>
          <p:nvPr/>
        </p:nvCxnSpPr>
        <p:spPr>
          <a:xfrm>
            <a:off x="3657600" y="2514600"/>
            <a:ext cx="1371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5105400" y="3352800"/>
            <a:ext cx="1676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dirty="0">
                <a:solidFill>
                  <a:prstClr val="white"/>
                </a:solidFill>
                <a:latin typeface="Calibri"/>
              </a:rPr>
              <a:t>No Watch/Warning</a:t>
            </a:r>
          </a:p>
        </p:txBody>
      </p:sp>
      <p:cxnSp>
        <p:nvCxnSpPr>
          <p:cNvPr id="134" name="Straight Arrow Connector 133"/>
          <p:cNvCxnSpPr>
            <a:stCxn id="101" idx="2"/>
            <a:endCxn id="132" idx="0"/>
          </p:cNvCxnSpPr>
          <p:nvPr/>
        </p:nvCxnSpPr>
        <p:spPr>
          <a:xfrm rot="16200000" flipH="1">
            <a:off x="5522119" y="2931319"/>
            <a:ext cx="652462" cy="1905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rot="5400000" flipH="1" flipV="1">
            <a:off x="5257800" y="4114800"/>
            <a:ext cx="6858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5029200" y="6324600"/>
            <a:ext cx="33528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Communicated to local authorities</a:t>
            </a:r>
          </a:p>
        </p:txBody>
      </p:sp>
      <p:cxnSp>
        <p:nvCxnSpPr>
          <p:cNvPr id="139" name="Straight Arrow Connector 138"/>
          <p:cNvCxnSpPr>
            <a:endCxn id="137" idx="1"/>
          </p:cNvCxnSpPr>
          <p:nvPr/>
        </p:nvCxnSpPr>
        <p:spPr>
          <a:xfrm flipV="1">
            <a:off x="3657600" y="6494463"/>
            <a:ext cx="1371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8077200" y="3505200"/>
            <a:ext cx="1905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Updated forecast?</a:t>
            </a:r>
          </a:p>
        </p:txBody>
      </p:sp>
      <p:cxnSp>
        <p:nvCxnSpPr>
          <p:cNvPr id="142" name="Straight Arrow Connector 141"/>
          <p:cNvCxnSpPr>
            <a:stCxn id="132" idx="3"/>
            <a:endCxn id="140" idx="1"/>
          </p:cNvCxnSpPr>
          <p:nvPr/>
        </p:nvCxnSpPr>
        <p:spPr>
          <a:xfrm flipV="1">
            <a:off x="6781800" y="3675063"/>
            <a:ext cx="1295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hape 143"/>
          <p:cNvCxnSpPr>
            <a:stCxn id="140" idx="0"/>
            <a:endCxn id="6" idx="3"/>
          </p:cNvCxnSpPr>
          <p:nvPr/>
        </p:nvCxnSpPr>
        <p:spPr>
          <a:xfrm rot="16200000" flipV="1">
            <a:off x="4857750" y="-666750"/>
            <a:ext cx="2971800" cy="5372100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hape 145"/>
          <p:cNvCxnSpPr>
            <a:endCxn id="140" idx="2"/>
          </p:cNvCxnSpPr>
          <p:nvPr/>
        </p:nvCxnSpPr>
        <p:spPr>
          <a:xfrm flipV="1">
            <a:off x="3657600" y="3843338"/>
            <a:ext cx="5372100" cy="2328862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3281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Flow chart for determining whether to call a heat watch or warning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 for determining whether to call a heat watch or warning</dc:title>
  <dc:creator>Laurence Kalkstein</dc:creator>
  <cp:lastModifiedBy>Laurence Kalkstein</cp:lastModifiedBy>
  <cp:revision>1</cp:revision>
  <dcterms:created xsi:type="dcterms:W3CDTF">2018-08-30T18:54:59Z</dcterms:created>
  <dcterms:modified xsi:type="dcterms:W3CDTF">2018-08-30T18:55:36Z</dcterms:modified>
</cp:coreProperties>
</file>